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30" r:id="rId5"/>
  </p:sldMasterIdLst>
  <p:notesMasterIdLst>
    <p:notesMasterId r:id="rId22"/>
  </p:notesMasterIdLst>
  <p:handoutMasterIdLst>
    <p:handoutMasterId r:id="rId23"/>
  </p:handoutMasterIdLst>
  <p:sldIdLst>
    <p:sldId id="396" r:id="rId6"/>
    <p:sldId id="399" r:id="rId7"/>
    <p:sldId id="455" r:id="rId8"/>
    <p:sldId id="403" r:id="rId9"/>
    <p:sldId id="381" r:id="rId10"/>
    <p:sldId id="458" r:id="rId11"/>
    <p:sldId id="2147196613" r:id="rId12"/>
    <p:sldId id="461" r:id="rId13"/>
    <p:sldId id="393" r:id="rId14"/>
    <p:sldId id="462" r:id="rId15"/>
    <p:sldId id="2147196616" r:id="rId16"/>
    <p:sldId id="460" r:id="rId17"/>
    <p:sldId id="2147196615" r:id="rId18"/>
    <p:sldId id="459" r:id="rId19"/>
    <p:sldId id="2147196614" r:id="rId20"/>
    <p:sldId id="405" r:id="rId21"/>
  </p:sldIdLst>
  <p:sldSz cx="12192000" cy="6858000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sjon" id="{3EFF21A0-DF1D-5E47-BDFD-584AF33EC351}">
          <p14:sldIdLst>
            <p14:sldId id="396"/>
          </p14:sldIdLst>
        </p14:section>
        <p14:section name="eksempel" id="{B8EA905D-FBE4-1144-82BC-E6BF576981CC}">
          <p14:sldIdLst>
            <p14:sldId id="399"/>
            <p14:sldId id="455"/>
            <p14:sldId id="403"/>
            <p14:sldId id="381"/>
            <p14:sldId id="458"/>
            <p14:sldId id="2147196613"/>
            <p14:sldId id="461"/>
            <p14:sldId id="393"/>
            <p14:sldId id="462"/>
            <p14:sldId id="2147196616"/>
            <p14:sldId id="460"/>
            <p14:sldId id="2147196615"/>
            <p14:sldId id="459"/>
            <p14:sldId id="214719661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56" userDrawn="1">
          <p15:clr>
            <a:srgbClr val="A4A3A4"/>
          </p15:clr>
        </p15:guide>
        <p15:guide id="2" pos="4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F3F7"/>
    <a:srgbClr val="BEF9EF"/>
    <a:srgbClr val="1C63BD"/>
    <a:srgbClr val="F86547"/>
    <a:srgbClr val="0D315D"/>
    <a:srgbClr val="FFF2EE"/>
    <a:srgbClr val="CB0069"/>
    <a:srgbClr val="15498C"/>
    <a:srgbClr val="AB0057"/>
    <a:srgbClr val="590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stil, tabellrutenet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ys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ys stil 1 – uthev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ys stil 2 – utheving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ys stil 2 – uthevin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ys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iddels sti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iddels stil 4 – uthev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iddels stil 4 – utheving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iddels stil 4 – uthevin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Ingen stil, ingen rutenet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Mørk stil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ys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ys stil 2 – uthevin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ys stil 2 – uthevin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ys stil 2 – uthevin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ys stil 2 – uthevin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28" autoAdjust="0"/>
  </p:normalViewPr>
  <p:slideViewPr>
    <p:cSldViewPr snapToGrid="0">
      <p:cViewPr varScale="1">
        <p:scale>
          <a:sx n="72" d="100"/>
          <a:sy n="72" d="100"/>
        </p:scale>
        <p:origin x="978" y="36"/>
      </p:cViewPr>
      <p:guideLst>
        <p:guide orient="horz" pos="3856"/>
        <p:guide pos="4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>
              <a:latin typeface="LFTETICA-BOOK" panose="02000503040000020004" pitchFamily="2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5105A-1272-7E4A-A6A6-7341A3F6CF2C}" type="datetimeFigureOut">
              <a:rPr lang="nb-NO" smtClean="0">
                <a:latin typeface="LFTETICA-BOOK" panose="02000503040000020004" pitchFamily="2" charset="77"/>
              </a:rPr>
              <a:pPr/>
              <a:t>16.01.2023</a:t>
            </a:fld>
            <a:endParaRPr lang="nb-NO">
              <a:latin typeface="LFTETICA-BOOK" panose="02000503040000020004" pitchFamily="2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>
              <a:latin typeface="LFTETICA-BOOK" panose="02000503040000020004" pitchFamily="2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07812-4DA2-0140-871E-11142092A68C}" type="slidenum">
              <a:rPr lang="nb-NO" smtClean="0">
                <a:latin typeface="LFTETICA-BOOK" panose="02000503040000020004" pitchFamily="2" charset="77"/>
              </a:rPr>
              <a:pPr/>
              <a:t>‹#›</a:t>
            </a:fld>
            <a:endParaRPr lang="nb-NO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0105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FTETICA-BOOK" panose="02000503040000020004" pitchFamily="2" charset="77"/>
              </a:defRPr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FTETICA-BOOK" panose="02000503040000020004" pitchFamily="2" charset="77"/>
              </a:defRPr>
            </a:lvl1pPr>
          </a:lstStyle>
          <a:p>
            <a:fld id="{03D2BAA9-8B38-8E4F-9002-E29439242E39}" type="datetimeFigureOut">
              <a:rPr lang="nb-NO" smtClean="0"/>
              <a:pPr/>
              <a:t>16.01.2023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err="1"/>
              <a:t>Click</a:t>
            </a:r>
            <a:r>
              <a:rPr lang="nb-NO"/>
              <a:t> to </a:t>
            </a:r>
            <a:r>
              <a:rPr lang="nb-NO" err="1"/>
              <a:t>edit</a:t>
            </a:r>
            <a:r>
              <a:rPr lang="nb-NO"/>
              <a:t> Master </a:t>
            </a:r>
            <a:r>
              <a:rPr lang="nb-NO" err="1"/>
              <a:t>text</a:t>
            </a:r>
            <a:r>
              <a:rPr lang="nb-NO"/>
              <a:t> styles</a:t>
            </a:r>
          </a:p>
          <a:p>
            <a:pPr lvl="1"/>
            <a:r>
              <a:rPr lang="nb-NO"/>
              <a:t>Second </a:t>
            </a:r>
            <a:r>
              <a:rPr lang="nb-NO" err="1"/>
              <a:t>level</a:t>
            </a:r>
            <a:endParaRPr lang="nb-NO"/>
          </a:p>
          <a:p>
            <a:pPr lvl="2"/>
            <a:r>
              <a:rPr lang="nb-NO"/>
              <a:t>Third </a:t>
            </a:r>
            <a:r>
              <a:rPr lang="nb-NO" err="1"/>
              <a:t>level</a:t>
            </a:r>
            <a:endParaRPr lang="nb-NO"/>
          </a:p>
          <a:p>
            <a:pPr lvl="3"/>
            <a:r>
              <a:rPr lang="nb-NO" err="1"/>
              <a:t>Fourth</a:t>
            </a:r>
            <a:r>
              <a:rPr lang="nb-NO"/>
              <a:t> </a:t>
            </a:r>
            <a:r>
              <a:rPr lang="nb-NO" err="1"/>
              <a:t>level</a:t>
            </a:r>
            <a:endParaRPr lang="nb-NO"/>
          </a:p>
          <a:p>
            <a:pPr lvl="4"/>
            <a:r>
              <a:rPr lang="nb-NO"/>
              <a:t>Fifth </a:t>
            </a:r>
            <a:r>
              <a:rPr lang="nb-NO" err="1"/>
              <a:t>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FTETICA-BOOK" panose="02000503040000020004" pitchFamily="2" charset="77"/>
              </a:defRPr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FTETICA-BOOK" panose="02000503040000020004" pitchFamily="2" charset="77"/>
              </a:defRPr>
            </a:lvl1pPr>
          </a:lstStyle>
          <a:p>
            <a:fld id="{FA85E309-C3D6-CA45-A26C-9C4139C296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98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LFTETICA-BOOK" panose="02000503040000020004" pitchFamily="2" charset="77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LFTETICA-BOOK" panose="02000503040000020004" pitchFamily="2" charset="77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LFTETICA-BOOK" panose="02000503040000020004" pitchFamily="2" charset="77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LFTETICA-BOOK" panose="02000503040000020004" pitchFamily="2" charset="77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LFTETICA-BOOK" panose="02000503040000020004" pitchFamily="2" charset="77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Anne </a:t>
            </a:r>
            <a:r>
              <a:rPr lang="nb-NO" err="1"/>
              <a:t>Ma</a:t>
            </a:r>
            <a:r>
              <a:rPr lang="nb-NO"/>
              <a:t>, jobber i NRK Produksjon, og har med meg flere fra NRK</a:t>
            </a:r>
          </a:p>
          <a:p>
            <a:r>
              <a:rPr lang="nb-NO"/>
              <a:t>Kort presentasjon av hvem som er med: Sverre, Vivi, Hanne og Siri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4153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Jeg heter Siri Antonsen og er tilgjengelighetssjef i NRK.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siste drøye året har jeg også ledet </a:t>
            </a:r>
            <a:r>
              <a:rPr lang="nb-NO" dirty="0" err="1"/>
              <a:t>mangfoldsprosjektet</a:t>
            </a:r>
            <a:r>
              <a:rPr lang="nb-NO" dirty="0"/>
              <a:t> vårt….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der vi fokuserer på </a:t>
            </a:r>
            <a:r>
              <a:rPr lang="nb-NO" b="1" dirty="0"/>
              <a:t>MANGFOLD, TILGJENGELIGHET og TILHØRIGHET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Og visjonen for </a:t>
            </a:r>
            <a:r>
              <a:rPr lang="nb-NO" dirty="0" err="1"/>
              <a:t>mangfoldsarbeidet</a:t>
            </a:r>
            <a:r>
              <a:rPr lang="nb-NO" dirty="0"/>
              <a:t> 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 dirty="0"/>
              <a:t>Sammen skaper vi et Norge der alle hører til</a:t>
            </a:r>
          </a:p>
          <a:p>
            <a:endParaRPr lang="nb-NO" dirty="0"/>
          </a:p>
          <a:p>
            <a:r>
              <a:rPr lang="nb-NO" dirty="0"/>
              <a:t>Mangfold i Norge er jo veldig stort. Men det er 4 områder som vi skal prioritere i tiden fremover:</a:t>
            </a:r>
          </a:p>
          <a:p>
            <a:r>
              <a:rPr lang="nb-NO" dirty="0"/>
              <a:t>Det er…</a:t>
            </a:r>
          </a:p>
          <a:p>
            <a:pPr lvl="1"/>
            <a:r>
              <a:rPr lang="nb-NO" dirty="0"/>
              <a:t>Flerkulturelt mangfold</a:t>
            </a:r>
          </a:p>
          <a:p>
            <a:pPr lvl="1"/>
            <a:r>
              <a:rPr lang="nb-NO" dirty="0"/>
              <a:t>Funksjonsmangfold</a:t>
            </a:r>
          </a:p>
          <a:p>
            <a:pPr lvl="1"/>
            <a:r>
              <a:rPr lang="nb-NO" dirty="0"/>
              <a:t>Kjønns- og LHBT+ mangfold</a:t>
            </a:r>
          </a:p>
          <a:p>
            <a:pPr lvl="1"/>
            <a:r>
              <a:rPr lang="nb-NO" dirty="0"/>
              <a:t>Språkmangfold</a:t>
            </a:r>
          </a:p>
          <a:p>
            <a:endParaRPr lang="nb-NO" dirty="0"/>
          </a:p>
          <a:p>
            <a:r>
              <a:rPr lang="nb-NO" dirty="0"/>
              <a:t>Vi ønsker at dere i denne oppgaven skal sikre at</a:t>
            </a:r>
          </a:p>
          <a:p>
            <a:r>
              <a:rPr lang="nb-NO" dirty="0"/>
              <a:t>ALLE føler seg velkommen, sett og at man hører til</a:t>
            </a:r>
          </a:p>
          <a:p>
            <a:r>
              <a:rPr lang="nb-NO" dirty="0"/>
              <a:t>ALLE kan delta på alle aktiviteter </a:t>
            </a:r>
          </a:p>
          <a:p>
            <a:r>
              <a:rPr lang="nb-NO" dirty="0"/>
              <a:t>Uavhengig av kulturell bakgrunn, syn, hørsel, fysisk eller kognitiv ferdigheter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5E309-C3D6-CA45-A26C-9C4139C2961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FTETICA-BOOK" panose="02000503040000020004" pitchFamily="2" charset="77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FTETICA-BOOK" panose="02000503040000020004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89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Sverre.</a:t>
            </a:r>
          </a:p>
          <a:p>
            <a:r>
              <a:rPr lang="nb-NO" dirty="0"/>
              <a:t>Vi skal VÆRE grønne, og publikum skal også OPPLEVE at vi har et grønt fokus.</a:t>
            </a:r>
          </a:p>
          <a:p>
            <a:r>
              <a:rPr lang="nb-NO" dirty="0"/>
              <a:t>Skal vi lykkes, må bærekraft gjennomsyre alt vi gjør.</a:t>
            </a:r>
          </a:p>
          <a:p>
            <a:r>
              <a:rPr lang="nb-NO" dirty="0"/>
              <a:t>Her går det altså an å tenke hele spekteret fra enkle små detaljer som gir bærekraftbidrag inn i publikumsopplevelsen, til opplevelser bygget direkte rundt bærekraft og miljø.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66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Det blir tre heftige delfinaler fra Nydalen i Oslo, der noen av Norges musikalske talenter skal kjempe om en plass i den store finalen i Trondheim Spektrum.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1 – 14.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2 – 21.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3 – 28.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Finale 4. februar i Trondheim Spektrum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5761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Anne </a:t>
            </a:r>
            <a:r>
              <a:rPr lang="nb-NO" err="1"/>
              <a:t>Ma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766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Anne </a:t>
            </a:r>
            <a:r>
              <a:rPr lang="nb-NO" err="1"/>
              <a:t>Ma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999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Takk for besøket, vi fikk det til med et nødskrik </a:t>
            </a:r>
            <a:r>
              <a:rPr lang="nb-NO" err="1"/>
              <a:t>pga</a:t>
            </a:r>
            <a:r>
              <a:rPr lang="nb-NO"/>
              <a:t> korona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33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Leveransene fra dere var skikkelig imponerende og inspirerende –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289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særlig </a:t>
            </a:r>
            <a:r>
              <a:rPr lang="nb-NO" err="1"/>
              <a:t>mtp</a:t>
            </a:r>
            <a:r>
              <a:rPr lang="nb-NO"/>
              <a:t> at NRK skal flytte og virke mer åpen for publikum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227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Ut av studio og ut på </a:t>
            </a:r>
            <a:r>
              <a:rPr lang="nb-NO" err="1"/>
              <a:t>eventer</a:t>
            </a:r>
            <a:r>
              <a:rPr lang="nb-NO"/>
              <a:t>, med fokus på MGP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834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Anne </a:t>
            </a:r>
            <a:r>
              <a:rPr lang="nb-NO" err="1"/>
              <a:t>Ma</a:t>
            </a:r>
            <a:r>
              <a:rPr lang="nb-NO"/>
              <a:t>: For å sette oppgaven i kontekst, NRK sin langtidsstrategi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052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nb-NO" sz="1200">
                <a:solidFill>
                  <a:schemeClr val="bg1"/>
                </a:solidFill>
                <a:ea typeface="+mn-lt"/>
                <a:cs typeface="+mn-lt"/>
              </a:rPr>
              <a:t>Det som betyr noe for dere fra diverse strategier. Her fra MGP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nb-NO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407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Det blir tre heftige delfinaler fra Nydalen i Oslo, der noen av Norges musikalske talenter skal kjempe om en plass i den store finalen i Trondheim Spektrum.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1 – 14.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2 – 21.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Delfinale 3 – 28. januar</a:t>
            </a:r>
          </a:p>
          <a:p>
            <a:pPr algn="l"/>
            <a:r>
              <a:rPr lang="nb-NO" b="0" i="0">
                <a:solidFill>
                  <a:srgbClr val="000000"/>
                </a:solidFill>
                <a:effectLst/>
                <a:latin typeface="futura-pt"/>
              </a:rPr>
              <a:t>Finale 4. februar i Trondheim Spektrum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76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>
                <a:solidFill>
                  <a:schemeClr val="bg1"/>
                </a:solidFill>
              </a:rPr>
              <a:t>La oss høre fra redaksjon og </a:t>
            </a:r>
            <a:r>
              <a:rPr lang="nb-NO" sz="1200" err="1">
                <a:solidFill>
                  <a:schemeClr val="bg1"/>
                </a:solidFill>
              </a:rPr>
              <a:t>innholdsmiljøene</a:t>
            </a:r>
            <a:r>
              <a:rPr lang="nb-NO" sz="1200">
                <a:solidFill>
                  <a:schemeClr val="bg1"/>
                </a:solidFill>
              </a:rPr>
              <a:t> for MGP: Vivi og Hanne</a:t>
            </a:r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5E309-C3D6-CA45-A26C-9C4139C29612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316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546CB3-26EA-9F47-A7C6-299A2545E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449" y="2769395"/>
            <a:ext cx="10693102" cy="1319210"/>
          </a:xfrm>
        </p:spPr>
        <p:txBody>
          <a:bodyPr anchor="ctr" anchorCtr="0">
            <a:normAutofit/>
          </a:bodyPr>
          <a:lstStyle>
            <a:lvl1pPr algn="l">
              <a:defRPr sz="5000" b="0" i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158761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tittel_med plass til innhold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792000" y="766849"/>
            <a:ext cx="5400000" cy="540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2118" y="1906619"/>
            <a:ext cx="4219763" cy="304475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000" b="0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DD776C2-6319-4745-ABBD-19248BDB16A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9974" y="766800"/>
            <a:ext cx="5290735" cy="5342170"/>
          </a:xfrm>
        </p:spPr>
        <p:txBody>
          <a:bodyPr anchor="ctr"/>
          <a:lstStyle>
            <a:lvl1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7DD59FDC-E7DF-9C4F-9374-39EA3DAB56ED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65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tittel blå farg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EA962486-0D28-6946-95DD-C8E66050B9C6}"/>
              </a:ext>
            </a:extLst>
          </p:cNvPr>
          <p:cNvSpPr/>
          <p:nvPr userDrawn="1"/>
        </p:nvSpPr>
        <p:spPr>
          <a:xfrm>
            <a:off x="2023214" y="2145815"/>
            <a:ext cx="7512672" cy="1099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02C5CE6-1EE0-AA43-B4CE-4EFFBB41C62F}"/>
              </a:ext>
            </a:extLst>
          </p:cNvPr>
          <p:cNvSpPr/>
          <p:nvPr userDrawn="1"/>
        </p:nvSpPr>
        <p:spPr>
          <a:xfrm>
            <a:off x="1282965" y="2145815"/>
            <a:ext cx="603088" cy="603088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857A796F-D1BF-9E42-883D-FE6E8A8DB535}"/>
              </a:ext>
            </a:extLst>
          </p:cNvPr>
          <p:cNvSpPr/>
          <p:nvPr userDrawn="1"/>
        </p:nvSpPr>
        <p:spPr>
          <a:xfrm>
            <a:off x="2023214" y="3310351"/>
            <a:ext cx="7149816" cy="10903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B2D3B73-BB03-1347-B5BD-2B54D1DEEE58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7B693F47-24B7-4F43-AE3E-535C2F88EF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86" y="2148051"/>
            <a:ext cx="7257600" cy="2259189"/>
          </a:xfrm>
        </p:spPr>
        <p:txBody>
          <a:bodyPr lIns="25200" tIns="25200" rIns="25200" bIns="25200" anchor="ctr" anchorCtr="0">
            <a:sp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500" b="0" i="0">
                <a:solidFill>
                  <a:schemeClr val="bg1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Her skal det stå tekst på to linjer</a:t>
            </a:r>
          </a:p>
          <a:p>
            <a:pPr>
              <a:lnSpc>
                <a:spcPct val="250000"/>
              </a:lnSpc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Lengde på boksen må tilpasses</a:t>
            </a:r>
          </a:p>
        </p:txBody>
      </p:sp>
    </p:spTree>
    <p:extLst>
      <p:ext uri="{BB962C8B-B14F-4D97-AF65-F5344CB8AC3E}">
        <p14:creationId xmlns:p14="http://schemas.microsoft.com/office/powerpoint/2010/main" val="63174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strejustert tekstboks former3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DD776C2-6319-4745-ABBD-19248BDB16A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693A3F55-106D-C84F-B284-3344AAF5BE0D}"/>
              </a:ext>
            </a:extLst>
          </p:cNvPr>
          <p:cNvSpPr/>
          <p:nvPr userDrawn="1"/>
        </p:nvSpPr>
        <p:spPr>
          <a:xfrm>
            <a:off x="607980" y="777834"/>
            <a:ext cx="9203235" cy="53133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619D8A88-FC4E-854B-B331-26AD7D19F291}"/>
              </a:ext>
            </a:extLst>
          </p:cNvPr>
          <p:cNvSpPr/>
          <p:nvPr userDrawn="1"/>
        </p:nvSpPr>
        <p:spPr>
          <a:xfrm>
            <a:off x="10117891" y="758757"/>
            <a:ext cx="108000" cy="5350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B5A9AB0-8554-0545-900B-5F19E46A5721}"/>
              </a:ext>
            </a:extLst>
          </p:cNvPr>
          <p:cNvSpPr/>
          <p:nvPr userDrawn="1"/>
        </p:nvSpPr>
        <p:spPr>
          <a:xfrm>
            <a:off x="10496567" y="777834"/>
            <a:ext cx="5288820" cy="53133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659E376-7CC9-A748-90A0-A302611FB1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7155" y="1425844"/>
            <a:ext cx="8918289" cy="4494509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8C22F197-B519-6A43-B60C-8B8C74E63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2988" y="937647"/>
            <a:ext cx="8612456" cy="452037"/>
          </a:xfrm>
        </p:spPr>
        <p:txBody>
          <a:bodyPr anchor="ctr" anchorCtr="0"/>
          <a:lstStyle>
            <a:lvl1pPr>
              <a:defRPr sz="2500" b="1" i="0">
                <a:solidFill>
                  <a:schemeClr val="accent2">
                    <a:lumMod val="40000"/>
                    <a:lumOff val="60000"/>
                  </a:schemeClr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3798798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former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10975975" y="766850"/>
            <a:ext cx="5288820" cy="53133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DD776C2-6319-4745-ABBD-19248BDB16A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693A3F55-106D-C84F-B284-3344AAF5BE0D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80B0B3E-A340-104C-BC5C-C2AE2D2EB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83743" y="1666602"/>
            <a:ext cx="9213012" cy="4413564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9DE11884-4171-4B42-B8FE-F54A3755D9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936478" y="742725"/>
            <a:ext cx="5142726" cy="53615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75BC8C5-1AE2-0648-B49F-989B86FE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72" y="949426"/>
            <a:ext cx="8759253" cy="534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76168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former farg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10975975" y="766850"/>
            <a:ext cx="5288820" cy="5313316"/>
          </a:xfrm>
          <a:prstGeom prst="ellipse">
            <a:avLst/>
          </a:prstGeom>
          <a:solidFill>
            <a:srgbClr val="C4F3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DD776C2-6319-4745-ABBD-19248BDB16A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693A3F55-106D-C84F-B284-3344AAF5BE0D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rgbClr val="FFF2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80B0B3E-A340-104C-BC5C-C2AE2D2EB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93520" y="1616040"/>
            <a:ext cx="9213012" cy="4475109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tx2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>
              <a:buClr>
                <a:schemeClr val="tx2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>
              <a:buClr>
                <a:schemeClr val="tx2"/>
              </a:buClr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>
              <a:buClr>
                <a:schemeClr val="tx2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>
              <a:buClr>
                <a:schemeClr val="tx2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9DE11884-4171-4B42-B8FE-F54A3755D9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936478" y="742725"/>
            <a:ext cx="5142726" cy="53615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9A04474-7DE4-D24E-8D76-194E9E01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81" y="941549"/>
            <a:ext cx="8797872" cy="49979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187545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ysrød tekstboks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83743" y="766850"/>
            <a:ext cx="9213012" cy="5313316"/>
          </a:xfrm>
          <a:noFill/>
        </p:spPr>
        <p:txBody>
          <a:bodyPr lIns="360000" tIns="360000" rIns="360000" bIns="360000" anchor="ctr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4B5B37A4-2071-794A-94F7-AFAC86C66B93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E2422062-F6CD-364E-B4E6-54D7504B0A04}"/>
              </a:ext>
            </a:extLst>
          </p:cNvPr>
          <p:cNvSpPr/>
          <p:nvPr userDrawn="1"/>
        </p:nvSpPr>
        <p:spPr>
          <a:xfrm>
            <a:off x="642014" y="766850"/>
            <a:ext cx="603088" cy="603088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72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urkis tekstboks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83743" y="766850"/>
            <a:ext cx="9213012" cy="5313316"/>
          </a:xfrm>
          <a:noFill/>
        </p:spPr>
        <p:txBody>
          <a:bodyPr lIns="360000" tIns="360000" rIns="360000" bIns="360000" anchor="ctr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4B5B37A4-2071-794A-94F7-AFAC86C66B93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E2422062-F6CD-364E-B4E6-54D7504B0A04}"/>
              </a:ext>
            </a:extLst>
          </p:cNvPr>
          <p:cNvSpPr/>
          <p:nvPr userDrawn="1"/>
        </p:nvSpPr>
        <p:spPr>
          <a:xfrm>
            <a:off x="642014" y="766850"/>
            <a:ext cx="603088" cy="6030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712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el former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3451590" y="772342"/>
            <a:ext cx="5288820" cy="531331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74A457D-8775-2940-AB45-9C5D5C594D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54400" y="794843"/>
            <a:ext cx="5286010" cy="5313316"/>
          </a:xfrm>
          <a:prstGeom prst="ellipse">
            <a:avLst/>
          </a:prstGeom>
        </p:spPr>
        <p:txBody>
          <a:bodyPr lIns="360000" tIns="360000" rIns="360000" bIns="360000" anchor="ctr" anchorCtr="0">
            <a:normAutofit/>
          </a:bodyPr>
          <a:lstStyle>
            <a:lvl1pPr marL="0" indent="0" algn="ctr">
              <a:buNone/>
              <a:defRPr sz="5000" b="0" i="0">
                <a:solidFill>
                  <a:schemeClr val="accent2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8EE711-DFB0-5F43-8CA3-EB0B26E61119}"/>
              </a:ext>
            </a:extLst>
          </p:cNvPr>
          <p:cNvSpPr/>
          <p:nvPr userDrawn="1"/>
        </p:nvSpPr>
        <p:spPr>
          <a:xfrm>
            <a:off x="9198000" y="772342"/>
            <a:ext cx="3136536" cy="53133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Grafikk 13">
            <a:extLst>
              <a:ext uri="{FF2B5EF4-FFF2-40B4-BE49-F238E27FC236}">
                <a16:creationId xmlns:a16="http://schemas.microsoft.com/office/drawing/2014/main" id="{9C3617E0-62BB-094E-81C9-A3D9A70A67BB}"/>
              </a:ext>
            </a:extLst>
          </p:cNvPr>
          <p:cNvSpPr/>
          <p:nvPr/>
        </p:nvSpPr>
        <p:spPr>
          <a:xfrm>
            <a:off x="-2054114" y="794843"/>
            <a:ext cx="5505703" cy="5324751"/>
          </a:xfrm>
          <a:custGeom>
            <a:avLst/>
            <a:gdLst>
              <a:gd name="connsiteX0" fmla="*/ 2684894 w 5505703"/>
              <a:gd name="connsiteY0" fmla="*/ 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703" h="5324751">
                <a:moveTo>
                  <a:pt x="3416414" y="7620"/>
                </a:moveTo>
                <a:cubicBezTo>
                  <a:pt x="4414673" y="30480"/>
                  <a:pt x="4502054" y="712812"/>
                  <a:pt x="4687126" y="1659091"/>
                </a:cubicBezTo>
                <a:lnTo>
                  <a:pt x="4687126" y="1659091"/>
                </a:lnTo>
                <a:lnTo>
                  <a:pt x="5505703" y="5324751"/>
                </a:lnTo>
                <a:lnTo>
                  <a:pt x="0" y="5324751"/>
                </a:lnTo>
                <a:lnTo>
                  <a:pt x="0" y="0"/>
                </a:lnTo>
                <a:lnTo>
                  <a:pt x="3416414" y="76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779" cap="flat">
            <a:noFill/>
            <a:prstDash val="solid"/>
            <a:miter/>
          </a:ln>
        </p:spPr>
        <p:txBody>
          <a:bodyPr rtlCol="0" anchor="ctr"/>
          <a:lstStyle/>
          <a:p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C94E3CB5-3537-E445-907F-879F510D1E0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5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el former farg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3451590" y="772342"/>
            <a:ext cx="5288820" cy="53133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74A457D-8775-2940-AB45-9C5D5C594D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51589" y="794843"/>
            <a:ext cx="5286010" cy="5313316"/>
          </a:xfrm>
          <a:prstGeom prst="ellipse">
            <a:avLst/>
          </a:prstGeom>
        </p:spPr>
        <p:txBody>
          <a:bodyPr lIns="360000" tIns="360000" rIns="360000" bIns="360000" anchor="ctr" anchorCtr="0">
            <a:normAutofit/>
          </a:bodyPr>
          <a:lstStyle>
            <a:lvl1pPr marL="0" indent="0" algn="ctr">
              <a:buNone/>
              <a:defRPr sz="5000" b="0" i="0">
                <a:solidFill>
                  <a:schemeClr val="bg1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8EE711-DFB0-5F43-8CA3-EB0B26E61119}"/>
              </a:ext>
            </a:extLst>
          </p:cNvPr>
          <p:cNvSpPr/>
          <p:nvPr userDrawn="1"/>
        </p:nvSpPr>
        <p:spPr>
          <a:xfrm>
            <a:off x="9197131" y="794843"/>
            <a:ext cx="3136536" cy="53133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Grafikk 13">
            <a:extLst>
              <a:ext uri="{FF2B5EF4-FFF2-40B4-BE49-F238E27FC236}">
                <a16:creationId xmlns:a16="http://schemas.microsoft.com/office/drawing/2014/main" id="{9C3617E0-62BB-094E-81C9-A3D9A70A67BB}"/>
              </a:ext>
            </a:extLst>
          </p:cNvPr>
          <p:cNvSpPr/>
          <p:nvPr/>
        </p:nvSpPr>
        <p:spPr>
          <a:xfrm>
            <a:off x="-2054114" y="794843"/>
            <a:ext cx="5505703" cy="5324751"/>
          </a:xfrm>
          <a:custGeom>
            <a:avLst/>
            <a:gdLst>
              <a:gd name="connsiteX0" fmla="*/ 2684894 w 5505703"/>
              <a:gd name="connsiteY0" fmla="*/ 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703" h="5324751">
                <a:moveTo>
                  <a:pt x="3416414" y="7620"/>
                </a:moveTo>
                <a:cubicBezTo>
                  <a:pt x="4414673" y="30480"/>
                  <a:pt x="4502054" y="712812"/>
                  <a:pt x="4687126" y="1659091"/>
                </a:cubicBezTo>
                <a:lnTo>
                  <a:pt x="4687126" y="1659091"/>
                </a:lnTo>
                <a:lnTo>
                  <a:pt x="5505703" y="5324751"/>
                </a:lnTo>
                <a:lnTo>
                  <a:pt x="0" y="5324751"/>
                </a:lnTo>
                <a:lnTo>
                  <a:pt x="0" y="0"/>
                </a:lnTo>
                <a:lnTo>
                  <a:pt x="3416414" y="7620"/>
                </a:lnTo>
                <a:close/>
              </a:path>
            </a:pathLst>
          </a:custGeom>
          <a:solidFill>
            <a:schemeClr val="accent1"/>
          </a:solidFill>
          <a:ln w="9779" cap="flat">
            <a:noFill/>
            <a:prstDash val="solid"/>
            <a:miter/>
          </a:ln>
        </p:spPr>
        <p:txBody>
          <a:bodyPr rtlCol="0" anchor="ctr"/>
          <a:lstStyle/>
          <a:p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C94E3CB5-3537-E445-907F-879F510D1E05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4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el former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3451590" y="772342"/>
            <a:ext cx="5288820" cy="531331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74A457D-8775-2940-AB45-9C5D5C594D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52995" y="772342"/>
            <a:ext cx="5286010" cy="5313316"/>
          </a:xfrm>
          <a:prstGeom prst="ellipse">
            <a:avLst/>
          </a:prstGeom>
        </p:spPr>
        <p:txBody>
          <a:bodyPr wrap="square" lIns="180000" tIns="180000" rIns="180000" bIns="180000" anchor="ctr" anchorCtr="0">
            <a:normAutofit/>
          </a:bodyPr>
          <a:lstStyle>
            <a:lvl1pPr marL="0" indent="0" algn="ctr">
              <a:buNone/>
              <a:defRPr sz="5000" b="0" i="0">
                <a:solidFill>
                  <a:schemeClr val="tx2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8EE711-DFB0-5F43-8CA3-EB0B26E61119}"/>
              </a:ext>
            </a:extLst>
          </p:cNvPr>
          <p:cNvSpPr/>
          <p:nvPr userDrawn="1"/>
        </p:nvSpPr>
        <p:spPr>
          <a:xfrm>
            <a:off x="9198000" y="772342"/>
            <a:ext cx="3136536" cy="531331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Grafikk 13">
            <a:extLst>
              <a:ext uri="{FF2B5EF4-FFF2-40B4-BE49-F238E27FC236}">
                <a16:creationId xmlns:a16="http://schemas.microsoft.com/office/drawing/2014/main" id="{9C3617E0-62BB-094E-81C9-A3D9A70A67BB}"/>
              </a:ext>
            </a:extLst>
          </p:cNvPr>
          <p:cNvSpPr/>
          <p:nvPr/>
        </p:nvSpPr>
        <p:spPr>
          <a:xfrm>
            <a:off x="-2054114" y="794843"/>
            <a:ext cx="5505703" cy="5324751"/>
          </a:xfrm>
          <a:custGeom>
            <a:avLst/>
            <a:gdLst>
              <a:gd name="connsiteX0" fmla="*/ 2684894 w 5505703"/>
              <a:gd name="connsiteY0" fmla="*/ 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703" h="5324751">
                <a:moveTo>
                  <a:pt x="3416414" y="7620"/>
                </a:moveTo>
                <a:cubicBezTo>
                  <a:pt x="4414673" y="30480"/>
                  <a:pt x="4502054" y="712812"/>
                  <a:pt x="4687126" y="1659091"/>
                </a:cubicBezTo>
                <a:lnTo>
                  <a:pt x="4687126" y="1659091"/>
                </a:lnTo>
                <a:lnTo>
                  <a:pt x="5505703" y="5324751"/>
                </a:lnTo>
                <a:lnTo>
                  <a:pt x="0" y="5324751"/>
                </a:lnTo>
                <a:lnTo>
                  <a:pt x="0" y="0"/>
                </a:lnTo>
                <a:lnTo>
                  <a:pt x="3416414" y="7620"/>
                </a:lnTo>
                <a:close/>
              </a:path>
            </a:pathLst>
          </a:custGeom>
          <a:solidFill>
            <a:schemeClr val="bg2"/>
          </a:solidFill>
          <a:ln w="9779" cap="flat">
            <a:noFill/>
            <a:prstDash val="solid"/>
            <a:miter/>
          </a:ln>
        </p:spPr>
        <p:txBody>
          <a:bodyPr rtlCol="0" anchor="ctr"/>
          <a:lstStyle/>
          <a:p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B68C427-3F41-7D4C-A0DC-F75607A302F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ørkblå lys rød tek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C7205D-0C70-F347-9CC0-EA49CE00B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449" y="2769395"/>
            <a:ext cx="10693102" cy="1319210"/>
          </a:xfrm>
        </p:spPr>
        <p:txBody>
          <a:bodyPr anchor="ctr" anchorCtr="0">
            <a:normAutofit/>
          </a:bodyPr>
          <a:lstStyle>
            <a:lvl1pPr algn="l">
              <a:defRPr sz="5000" b="0" i="0">
                <a:solidFill>
                  <a:schemeClr val="accent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2334418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kstboks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83743" y="1741553"/>
            <a:ext cx="9213012" cy="4349597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tx2"/>
              </a:buClr>
              <a:defRPr sz="2500" b="0" i="0">
                <a:solidFill>
                  <a:schemeClr val="tx2"/>
                </a:solidFill>
                <a:latin typeface="LFT Etica" panose="02000503040000020004" pitchFamily="2" charset="0"/>
              </a:defRPr>
            </a:lvl1pPr>
            <a:lvl2pPr>
              <a:buClr>
                <a:schemeClr val="tx2"/>
              </a:buClr>
              <a:defRPr sz="2500" b="0" i="0">
                <a:solidFill>
                  <a:schemeClr val="tx2"/>
                </a:solidFill>
                <a:latin typeface="LFT Etica" panose="02000503040000020004" pitchFamily="2" charset="0"/>
              </a:defRPr>
            </a:lvl2pPr>
            <a:lvl3pPr>
              <a:buClr>
                <a:schemeClr val="tx2"/>
              </a:buClr>
              <a:defRPr sz="2000" b="0" i="0">
                <a:solidFill>
                  <a:schemeClr val="tx2"/>
                </a:solidFill>
                <a:latin typeface="LFT Etica" panose="02000503040000020004" pitchFamily="2" charset="0"/>
              </a:defRPr>
            </a:lvl3pPr>
            <a:lvl4pPr>
              <a:buClr>
                <a:schemeClr val="tx2"/>
              </a:buClr>
              <a:defRPr sz="1800" b="0" i="0">
                <a:solidFill>
                  <a:schemeClr val="tx2"/>
                </a:solidFill>
                <a:latin typeface="LFT Etica" panose="02000503040000020004" pitchFamily="2" charset="0"/>
              </a:defRPr>
            </a:lvl4pPr>
            <a:lvl5pPr>
              <a:buClr>
                <a:schemeClr val="tx2"/>
              </a:buClr>
              <a:defRPr sz="1800" b="0" i="0">
                <a:solidFill>
                  <a:schemeClr val="tx2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710A89-D0FB-F04D-9E8A-65AC38CBF275}"/>
              </a:ext>
            </a:extLst>
          </p:cNvPr>
          <p:cNvSpPr/>
          <p:nvPr userDrawn="1"/>
        </p:nvSpPr>
        <p:spPr>
          <a:xfrm>
            <a:off x="640800" y="766850"/>
            <a:ext cx="603088" cy="60308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3336AE07-B5C5-6840-AA6A-FE152E5F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864" y="964416"/>
            <a:ext cx="8734542" cy="57957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459FEA8-2C7B-B14D-9DF2-8C315BE875A6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82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n tittel og innhold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1538343"/>
            <a:ext cx="10693400" cy="4932307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70A1F6CB-F68E-3D4B-9300-2B9DDB88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803010"/>
            <a:ext cx="10693400" cy="347983"/>
          </a:xfrm>
        </p:spPr>
        <p:txBody>
          <a:bodyPr anchor="ctr" anchorCtr="0"/>
          <a:lstStyle>
            <a:lvl1pPr>
              <a:defRPr sz="2500" b="1" i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3637282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n lysrød tittel og innhold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1538343"/>
            <a:ext cx="10693400" cy="4932307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70A1F6CB-F68E-3D4B-9300-2B9DDB88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803010"/>
            <a:ext cx="10693400" cy="347983"/>
          </a:xfrm>
        </p:spPr>
        <p:txBody>
          <a:bodyPr anchor="ctr" anchorCtr="0"/>
          <a:lstStyle>
            <a:lvl1pPr>
              <a:defRPr sz="2500" b="1" i="0">
                <a:solidFill>
                  <a:schemeClr val="accent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1989885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or tittel og innhold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1154988"/>
            <a:ext cx="10693400" cy="1171753"/>
          </a:xfrm>
        </p:spPr>
        <p:txBody>
          <a:bodyPr anchor="ctr" anchorCtr="0"/>
          <a:lstStyle>
            <a:lvl1pPr>
              <a:lnSpc>
                <a:spcPct val="100000"/>
              </a:lnSpc>
              <a:defRPr sz="4000" b="0" i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2326740"/>
            <a:ext cx="10693400" cy="4143909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6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1840" y="796066"/>
            <a:ext cx="10683539" cy="720762"/>
          </a:xfrm>
        </p:spPr>
        <p:txBody>
          <a:bodyPr anchor="ctr" anchorCtr="0"/>
          <a:lstStyle>
            <a:lvl1pPr>
              <a:buClr>
                <a:schemeClr val="bg1"/>
              </a:buClr>
              <a:defRPr sz="4000" b="1" i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840" y="1904105"/>
            <a:ext cx="4949713" cy="4566545"/>
          </a:xfrm>
        </p:spPr>
        <p:txBody>
          <a:bodyPr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85666" y="1904105"/>
            <a:ext cx="4949714" cy="4566545"/>
          </a:xfrm>
        </p:spPr>
        <p:txBody>
          <a:bodyPr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20041538-2203-CF41-8AD1-D9DF24792889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7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liten tittel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71B17A1E-6C99-AE4A-A0BC-8262A1C8E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" y="1524000"/>
            <a:ext cx="10646036" cy="4946650"/>
          </a:xfrm>
        </p:spPr>
        <p:txBody>
          <a:bodyPr/>
          <a:lstStyle>
            <a:lvl1pPr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7FE69DA7-70A2-CD49-B251-0988617B5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763287"/>
            <a:ext cx="10646036" cy="373363"/>
          </a:xfrm>
        </p:spPr>
        <p:txBody>
          <a:bodyPr anchor="ctr" anchorCtr="0"/>
          <a:lstStyle>
            <a:lvl1pPr>
              <a:defRPr sz="2500" b="1" i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DAE806A-CC0D-F943-A26C-3C3B90CCD54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E00ACC-31F6-464E-B0B9-9026E877B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034" y="1168399"/>
            <a:ext cx="3849129" cy="5313419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LFTEtica-Book" panose="02000503040000020004" pitchFamily="2" charset="77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81138BC2-CB32-EF4E-8582-AABA94600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62525" y="1168399"/>
            <a:ext cx="6476441" cy="5313419"/>
          </a:xfrm>
        </p:spPr>
        <p:txBody>
          <a:bodyPr/>
          <a:lstStyle>
            <a:lvl1pPr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3A3108A-50B6-7E43-AADA-E82DB01048EB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9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E00ACC-31F6-464E-B0B9-9026E877B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930" y="1168399"/>
            <a:ext cx="3790278" cy="5313420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LFTEtica-Book" panose="02000503040000020004" pitchFamily="2" charset="77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81138BC2-CB32-EF4E-8582-AABA94600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793" y="1168399"/>
            <a:ext cx="6486861" cy="5313419"/>
          </a:xfrm>
        </p:spPr>
        <p:txBody>
          <a:bodyPr/>
          <a:lstStyle>
            <a:lvl1pPr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57EFD79-29C7-EF44-8A43-A825DAA4720F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7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rk_logo_sort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2747962"/>
            <a:ext cx="10673387" cy="1362075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000" b="0" i="0" cap="none" baseline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6D6BECF-A67B-5A49-8EE8-612EE9D2DB9C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102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el former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fikk 13">
            <a:extLst>
              <a:ext uri="{FF2B5EF4-FFF2-40B4-BE49-F238E27FC236}">
                <a16:creationId xmlns:a16="http://schemas.microsoft.com/office/drawing/2014/main" id="{9C3617E0-62BB-094E-81C9-A3D9A70A67BB}"/>
              </a:ext>
            </a:extLst>
          </p:cNvPr>
          <p:cNvSpPr/>
          <p:nvPr/>
        </p:nvSpPr>
        <p:spPr>
          <a:xfrm>
            <a:off x="-2054114" y="794843"/>
            <a:ext cx="5505703" cy="5324751"/>
          </a:xfrm>
          <a:custGeom>
            <a:avLst/>
            <a:gdLst>
              <a:gd name="connsiteX0" fmla="*/ 2684894 w 5505703"/>
              <a:gd name="connsiteY0" fmla="*/ 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703" h="5324751">
                <a:moveTo>
                  <a:pt x="3416414" y="7620"/>
                </a:moveTo>
                <a:cubicBezTo>
                  <a:pt x="4414673" y="30480"/>
                  <a:pt x="4502054" y="712812"/>
                  <a:pt x="4687126" y="1659091"/>
                </a:cubicBezTo>
                <a:lnTo>
                  <a:pt x="4687126" y="1659091"/>
                </a:lnTo>
                <a:lnTo>
                  <a:pt x="5505703" y="5324751"/>
                </a:lnTo>
                <a:lnTo>
                  <a:pt x="0" y="5324751"/>
                </a:lnTo>
                <a:lnTo>
                  <a:pt x="0" y="0"/>
                </a:lnTo>
                <a:lnTo>
                  <a:pt x="3416414" y="7620"/>
                </a:lnTo>
                <a:close/>
              </a:path>
            </a:pathLst>
          </a:custGeom>
          <a:solidFill>
            <a:schemeClr val="tx2"/>
          </a:solidFill>
          <a:ln w="9779" cap="flat">
            <a:noFill/>
            <a:prstDash val="solid"/>
            <a:miter/>
          </a:ln>
        </p:spPr>
        <p:txBody>
          <a:bodyPr rtlCol="0" anchor="ctr"/>
          <a:lstStyle/>
          <a:p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3451590" y="772342"/>
            <a:ext cx="5288820" cy="531331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74A457D-8775-2940-AB45-9C5D5C594D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54400" y="772342"/>
            <a:ext cx="5286010" cy="5313316"/>
          </a:xfrm>
          <a:prstGeom prst="ellipse">
            <a:avLst/>
          </a:prstGeom>
        </p:spPr>
        <p:txBody>
          <a:bodyPr lIns="360000" tIns="360000" rIns="360000" bIns="360000" anchor="ctr" anchorCtr="0">
            <a:normAutofit/>
          </a:bodyPr>
          <a:lstStyle>
            <a:lvl1pPr marL="0" indent="0" algn="ctr">
              <a:buNone/>
              <a:defRPr sz="5000" b="0" i="0">
                <a:solidFill>
                  <a:schemeClr val="tx2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8EE711-DFB0-5F43-8CA3-EB0B26E61119}"/>
              </a:ext>
            </a:extLst>
          </p:cNvPr>
          <p:cNvSpPr/>
          <p:nvPr userDrawn="1"/>
        </p:nvSpPr>
        <p:spPr>
          <a:xfrm>
            <a:off x="9198000" y="772342"/>
            <a:ext cx="3136536" cy="53133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488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2747962"/>
            <a:ext cx="10673388" cy="1362075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000" b="1" i="0" cap="none" baseline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A3C0E21-FE0C-AD40-B1EE-E2CAA99748D3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071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tittel_med plass til_innhold_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53F08AB4-CEC8-6845-B4F9-41937D5C5248}"/>
              </a:ext>
            </a:extLst>
          </p:cNvPr>
          <p:cNvSpPr/>
          <p:nvPr userDrawn="1"/>
        </p:nvSpPr>
        <p:spPr>
          <a:xfrm>
            <a:off x="4934982" y="749030"/>
            <a:ext cx="6869595" cy="53733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solidFill>
                  <a:schemeClr val="bg1"/>
                </a:solidFill>
                <a:latin typeface="LFT Etica" panose="02000503040000020004" pitchFamily="2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DB9C3CD-1366-7D41-AD26-8DE9A4A7C81D}"/>
              </a:ext>
            </a:extLst>
          </p:cNvPr>
          <p:cNvSpPr/>
          <p:nvPr userDrawn="1"/>
        </p:nvSpPr>
        <p:spPr>
          <a:xfrm>
            <a:off x="829762" y="766850"/>
            <a:ext cx="3782290" cy="37822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 Etica" panose="02000503040000020004" pitchFamily="2" charset="0"/>
              </a:rPr>
              <a:t>   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87CF2893-3C63-EC4A-A15C-49975E51AF91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rgbClr val="154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9C121E2-B45B-5248-AB4E-078517B8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2" y="1575450"/>
            <a:ext cx="2848130" cy="2165090"/>
          </a:xfrm>
        </p:spPr>
        <p:txBody>
          <a:bodyPr anchor="ctr" anchorCtr="0">
            <a:noAutofit/>
          </a:bodyPr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  <p:sp>
        <p:nvSpPr>
          <p:cNvPr id="13" name="Plassholder for innhold 13">
            <a:extLst>
              <a:ext uri="{FF2B5EF4-FFF2-40B4-BE49-F238E27FC236}">
                <a16:creationId xmlns:a16="http://schemas.microsoft.com/office/drawing/2014/main" id="{50711CF3-1858-AF43-981B-56A7185745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61416" y="766850"/>
            <a:ext cx="6816725" cy="5359400"/>
          </a:xfrm>
        </p:spPr>
        <p:txBody>
          <a:bodyPr lIns="360000" tIns="360000" rIns="360000" bIns="360000" anchor="ctr" anchorCtr="0"/>
          <a:lstStyle>
            <a:lvl1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1pPr>
            <a:lvl2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2pPr>
            <a:lvl3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3pPr>
            <a:lvl4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4pPr>
            <a:lvl5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4" name="Picture 10" descr="nrk_logo_sort.png">
            <a:extLst>
              <a:ext uri="{FF2B5EF4-FFF2-40B4-BE49-F238E27FC236}">
                <a16:creationId xmlns:a16="http://schemas.microsoft.com/office/drawing/2014/main" id="{8088B3EA-0363-424A-BDF8-7ED8A5B0CC3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4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irkel_med plass til_innhold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C65ECC9-6ECB-1D45-9A0E-E9F47D69C8D6}"/>
              </a:ext>
            </a:extLst>
          </p:cNvPr>
          <p:cNvSpPr/>
          <p:nvPr userDrawn="1"/>
        </p:nvSpPr>
        <p:spPr>
          <a:xfrm>
            <a:off x="792000" y="766849"/>
            <a:ext cx="5400000" cy="540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9974" y="766849"/>
            <a:ext cx="5290735" cy="5342121"/>
          </a:xfrm>
        </p:spPr>
        <p:txBody>
          <a:bodyPr lIns="360000" tIns="360000" rIns="360000" bIns="360000" anchor="ctr"/>
          <a:lstStyle>
            <a:lvl1pPr>
              <a:buClr>
                <a:schemeClr val="tx1"/>
              </a:buClr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>
              <a:buClr>
                <a:schemeClr val="tx1"/>
              </a:buClr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>
              <a:buClr>
                <a:schemeClr val="tx1"/>
              </a:buClr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bilde 17">
            <a:extLst>
              <a:ext uri="{FF2B5EF4-FFF2-40B4-BE49-F238E27FC236}">
                <a16:creationId xmlns:a16="http://schemas.microsoft.com/office/drawing/2014/main" id="{A2240E7C-81C0-DB4E-AD3E-2F695ED306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000" y="766800"/>
            <a:ext cx="5400000" cy="5400000"/>
          </a:xfrm>
          <a:prstGeom prst="ellipse">
            <a:avLst/>
          </a:prstGeom>
        </p:spPr>
        <p:txBody>
          <a:bodyPr/>
          <a:lstStyle>
            <a:lvl1pPr>
              <a:buNone/>
              <a:defRPr b="0" i="0"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89811CB4-4C76-4040-83F2-17038F5AC33F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0831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former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k 10">
            <a:extLst>
              <a:ext uri="{FF2B5EF4-FFF2-40B4-BE49-F238E27FC236}">
                <a16:creationId xmlns:a16="http://schemas.microsoft.com/office/drawing/2014/main" id="{6B830AF4-2F38-C844-A495-4D1861D58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40166" y="766850"/>
            <a:ext cx="5142726" cy="536156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10975975" y="766850"/>
            <a:ext cx="5288820" cy="5313316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93520" y="1756542"/>
            <a:ext cx="9213012" cy="4323623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689D1BFA-B8FB-AF42-8ECF-25527573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129" y="979406"/>
            <a:ext cx="8724277" cy="5645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1148542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kstboks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83743" y="1741553"/>
            <a:ext cx="9213012" cy="4349597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710A89-D0FB-F04D-9E8A-65AC38CBF275}"/>
              </a:ext>
            </a:extLst>
          </p:cNvPr>
          <p:cNvSpPr/>
          <p:nvPr userDrawn="1"/>
        </p:nvSpPr>
        <p:spPr>
          <a:xfrm>
            <a:off x="640800" y="766850"/>
            <a:ext cx="603088" cy="603088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8" name="Picture 10" descr="nrk_logo_sort.png">
            <a:extLst>
              <a:ext uri="{FF2B5EF4-FFF2-40B4-BE49-F238E27FC236}">
                <a16:creationId xmlns:a16="http://schemas.microsoft.com/office/drawing/2014/main" id="{37A66C39-7F72-9647-93E4-64B321FAC14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3" name="Tittel 2">
            <a:extLst>
              <a:ext uri="{FF2B5EF4-FFF2-40B4-BE49-F238E27FC236}">
                <a16:creationId xmlns:a16="http://schemas.microsoft.com/office/drawing/2014/main" id="{3336AE07-B5C5-6840-AA6A-FE152E5F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864" y="964416"/>
            <a:ext cx="8734542" cy="5795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028455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ittel 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EA962486-0D28-6946-95DD-C8E66050B9C6}"/>
              </a:ext>
            </a:extLst>
          </p:cNvPr>
          <p:cNvSpPr/>
          <p:nvPr userDrawn="1"/>
        </p:nvSpPr>
        <p:spPr>
          <a:xfrm>
            <a:off x="2023214" y="2145815"/>
            <a:ext cx="7512672" cy="1099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02C5CE6-1EE0-AA43-B4CE-4EFFBB41C62F}"/>
              </a:ext>
            </a:extLst>
          </p:cNvPr>
          <p:cNvSpPr/>
          <p:nvPr userDrawn="1"/>
        </p:nvSpPr>
        <p:spPr>
          <a:xfrm>
            <a:off x="1282965" y="2145815"/>
            <a:ext cx="603088" cy="603088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857A796F-D1BF-9E42-883D-FE6E8A8DB535}"/>
              </a:ext>
            </a:extLst>
          </p:cNvPr>
          <p:cNvSpPr/>
          <p:nvPr userDrawn="1"/>
        </p:nvSpPr>
        <p:spPr>
          <a:xfrm>
            <a:off x="2023214" y="3310351"/>
            <a:ext cx="7149816" cy="10903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3B0D6AF-120D-4442-8965-2A65F1ED6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86" y="2148051"/>
            <a:ext cx="7257600" cy="2259189"/>
          </a:xfrm>
        </p:spPr>
        <p:txBody>
          <a:bodyPr lIns="25200" tIns="25200" rIns="25200" bIns="25200" anchor="ctr" anchorCtr="0">
            <a:sp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500" b="0" i="0">
                <a:solidFill>
                  <a:schemeClr val="bg1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Her skal det stå tekst på to linjer</a:t>
            </a:r>
          </a:p>
          <a:p>
            <a:pPr>
              <a:lnSpc>
                <a:spcPct val="250000"/>
              </a:lnSpc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Lengde på boksen må tilpasses</a:t>
            </a:r>
          </a:p>
        </p:txBody>
      </p:sp>
    </p:spTree>
    <p:extLst>
      <p:ext uri="{BB962C8B-B14F-4D97-AF65-F5344CB8AC3E}">
        <p14:creationId xmlns:p14="http://schemas.microsoft.com/office/powerpoint/2010/main" val="1744325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n tittel og innhold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1538344"/>
            <a:ext cx="10693400" cy="4932305"/>
          </a:xfrm>
        </p:spPr>
        <p:txBody>
          <a:bodyPr/>
          <a:lstStyle>
            <a:lvl1pPr>
              <a:defRPr b="0" i="0">
                <a:latin typeface="LFT Etica" panose="02000503040000020004" pitchFamily="2" charset="0"/>
              </a:defRPr>
            </a:lvl1pPr>
            <a:lvl2pPr>
              <a:defRPr b="0" i="0">
                <a:latin typeface="LFT Etica" panose="02000503040000020004" pitchFamily="2" charset="0"/>
              </a:defRPr>
            </a:lvl2pPr>
            <a:lvl3pPr>
              <a:defRPr b="0" i="0">
                <a:latin typeface="LFT Etica" panose="02000503040000020004" pitchFamily="2" charset="0"/>
              </a:defRPr>
            </a:lvl3pPr>
            <a:lvl4pPr>
              <a:defRPr b="0" i="0">
                <a:latin typeface="LFT Etica" panose="02000503040000020004" pitchFamily="2" charset="0"/>
              </a:defRPr>
            </a:lvl4pPr>
            <a:lvl5pPr>
              <a:defRPr b="0" i="0"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 descr="nrk_logo_sort.png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70A1F6CB-F68E-3D4B-9300-2B9DDB88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763289"/>
            <a:ext cx="10693400" cy="387704"/>
          </a:xfrm>
        </p:spPr>
        <p:txBody>
          <a:bodyPr anchor="ctr" anchorCtr="0"/>
          <a:lstStyle>
            <a:lvl1pPr>
              <a:defRPr sz="2500" b="1" i="0">
                <a:solidFill>
                  <a:schemeClr val="tx1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3909443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or tittel og innhold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1154988"/>
            <a:ext cx="10693400" cy="1171753"/>
          </a:xfrm>
        </p:spPr>
        <p:txBody>
          <a:bodyPr anchor="ctr" anchorCtr="0"/>
          <a:lstStyle>
            <a:lvl1pPr>
              <a:lnSpc>
                <a:spcPct val="100000"/>
              </a:lnSpc>
              <a:defRPr sz="4000" b="1" i="0">
                <a:solidFill>
                  <a:schemeClr val="tx1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2326740"/>
            <a:ext cx="10693400" cy="4143909"/>
          </a:xfrm>
        </p:spPr>
        <p:txBody>
          <a:bodyPr/>
          <a:lstStyle>
            <a:lvl1pPr>
              <a:defRPr b="0" i="0">
                <a:latin typeface="LFT Etica" panose="02000503040000020004" pitchFamily="2" charset="0"/>
              </a:defRPr>
            </a:lvl1pPr>
            <a:lvl2pPr>
              <a:defRPr b="0" i="0">
                <a:latin typeface="LFT Etica" panose="02000503040000020004" pitchFamily="2" charset="0"/>
              </a:defRPr>
            </a:lvl2pPr>
            <a:lvl3pPr>
              <a:defRPr b="0" i="0">
                <a:latin typeface="LFT Etica" panose="02000503040000020004" pitchFamily="2" charset="0"/>
              </a:defRPr>
            </a:lvl3pPr>
            <a:lvl4pPr>
              <a:defRPr b="0" i="0">
                <a:latin typeface="LFT Etica" panose="02000503040000020004" pitchFamily="2" charset="0"/>
              </a:defRPr>
            </a:lvl4pPr>
            <a:lvl5pPr>
              <a:defRPr b="0" i="0"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 descr="nrk_logo_sort.png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2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96067"/>
            <a:ext cx="10654702" cy="731520"/>
          </a:xfrm>
        </p:spPr>
        <p:txBody>
          <a:bodyPr anchor="ctr" anchorCtr="0"/>
          <a:lstStyle>
            <a:lvl1pPr>
              <a:defRPr sz="4000" b="0" i="0">
                <a:solidFill>
                  <a:schemeClr val="tx1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75298" y="1893347"/>
            <a:ext cx="4926255" cy="4550484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90447" y="1893347"/>
            <a:ext cx="4926255" cy="4550484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0" descr="nrk_logo_sort.png">
            <a:extLst>
              <a:ext uri="{FF2B5EF4-FFF2-40B4-BE49-F238E27FC236}">
                <a16:creationId xmlns:a16="http://schemas.microsoft.com/office/drawing/2014/main" id="{20041538-2203-CF41-8AD1-D9DF2479288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05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liten tittel 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71B17A1E-6C99-AE4A-A0BC-8262A1C8E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" y="1524000"/>
            <a:ext cx="10635279" cy="4946650"/>
          </a:xfrm>
        </p:spPr>
        <p:txBody>
          <a:bodyPr/>
          <a:lstStyle>
            <a:lvl1pPr>
              <a:buFontTx/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7FE69DA7-70A2-CD49-B251-0988617B5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774551"/>
            <a:ext cx="10635279" cy="362099"/>
          </a:xfrm>
        </p:spPr>
        <p:txBody>
          <a:bodyPr anchor="ctr" anchorCtr="0"/>
          <a:lstStyle>
            <a:lvl1pPr>
              <a:defRPr sz="2500" b="1" i="0"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pic>
        <p:nvPicPr>
          <p:cNvPr id="8" name="Picture 10" descr="nrk_logo_sort.png">
            <a:extLst>
              <a:ext uri="{FF2B5EF4-FFF2-40B4-BE49-F238E27FC236}">
                <a16:creationId xmlns:a16="http://schemas.microsoft.com/office/drawing/2014/main" id="{A934A433-319A-2543-A1BF-E340597A4E5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56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fullskj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71B17A1E-6C99-AE4A-A0BC-8262A1C8E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4" name="Picture 10" descr="nrk_logo_sort.png">
            <a:extLst>
              <a:ext uri="{FF2B5EF4-FFF2-40B4-BE49-F238E27FC236}">
                <a16:creationId xmlns:a16="http://schemas.microsoft.com/office/drawing/2014/main" id="{B2AE34BB-9064-E44A-8802-CA061ED58D5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1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_mørkblå lysrød linj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2747962"/>
            <a:ext cx="10673388" cy="1362075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000" b="1" i="0" cap="none" baseline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A3C0E21-FE0C-AD40-B1EE-E2CAA99748D3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5438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794" y="2769395"/>
            <a:ext cx="10693102" cy="1319210"/>
          </a:xfrm>
        </p:spPr>
        <p:txBody>
          <a:bodyPr anchor="ctr" anchorCtr="0">
            <a:normAutofit/>
          </a:bodyPr>
          <a:lstStyle>
            <a:lvl1pPr algn="l">
              <a:defRPr sz="5000" b="0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6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rk_logo_sort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294733"/>
            <a:ext cx="10635496" cy="136207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5000" b="0" i="0" cap="none" baseline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AFF55FB4-4D96-9F40-93C2-9608E31803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835" y="3807130"/>
            <a:ext cx="10635497" cy="1489603"/>
          </a:xfrm>
        </p:spPr>
        <p:txBody>
          <a:bodyPr>
            <a:normAutofit/>
          </a:bodyPr>
          <a:lstStyle>
            <a:lvl1pPr marL="0" indent="0" algn="l">
              <a:buNone/>
              <a:defRPr lang="nb-NO" sz="2400" b="1" i="0" kern="1200" dirty="0">
                <a:solidFill>
                  <a:schemeClr val="tx2"/>
                </a:solidFill>
                <a:latin typeface="LFTETICA-SEMIBOLD" panose="02000503040000020004" pitchFamily="2" charset="0"/>
                <a:ea typeface="+mn-ea"/>
                <a:cs typeface="LFTETICA-SEMIBOLD" panose="02000503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         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_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rk_logo_sort.pn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2747962"/>
            <a:ext cx="10673387" cy="1362075"/>
          </a:xfr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5000" b="0" i="0" cap="none" baseline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6D6BECF-A67B-5A49-8EE8-612EE9D2DB9C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60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tittel_med plass til_innhold_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53F08AB4-CEC8-6845-B4F9-41937D5C5248}"/>
              </a:ext>
            </a:extLst>
          </p:cNvPr>
          <p:cNvSpPr/>
          <p:nvPr userDrawn="1"/>
        </p:nvSpPr>
        <p:spPr>
          <a:xfrm>
            <a:off x="4934982" y="749030"/>
            <a:ext cx="6869595" cy="53733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solidFill>
                  <a:schemeClr val="bg1"/>
                </a:solidFill>
                <a:latin typeface="LFT Etica" panose="02000503040000020004" pitchFamily="2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DB9C3CD-1366-7D41-AD26-8DE9A4A7C81D}"/>
              </a:ext>
            </a:extLst>
          </p:cNvPr>
          <p:cNvSpPr/>
          <p:nvPr userDrawn="1"/>
        </p:nvSpPr>
        <p:spPr>
          <a:xfrm>
            <a:off x="829762" y="766850"/>
            <a:ext cx="3782290" cy="378229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 Etica" panose="02000503040000020004" pitchFamily="2" charset="0"/>
              </a:rPr>
              <a:t>   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87CF2893-3C63-EC4A-A15C-49975E51AF91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rgbClr val="154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9C121E2-B45B-5248-AB4E-078517B8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2" y="1575450"/>
            <a:ext cx="2848130" cy="2165090"/>
          </a:xfrm>
        </p:spPr>
        <p:txBody>
          <a:bodyPr anchor="ctr" anchorCtr="0">
            <a:no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  <p:sp>
        <p:nvSpPr>
          <p:cNvPr id="13" name="Plassholder for innhold 13">
            <a:extLst>
              <a:ext uri="{FF2B5EF4-FFF2-40B4-BE49-F238E27FC236}">
                <a16:creationId xmlns:a16="http://schemas.microsoft.com/office/drawing/2014/main" id="{50711CF3-1858-AF43-981B-56A7185745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61416" y="766850"/>
            <a:ext cx="6816725" cy="5359400"/>
          </a:xfrm>
        </p:spPr>
        <p:txBody>
          <a:bodyPr lIns="360000" tIns="360000" rIns="360000" bIns="360000" anchor="ctr" anchorCtr="0"/>
          <a:lstStyle>
            <a:lvl1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1pPr>
            <a:lvl2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2pPr>
            <a:lvl3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3pPr>
            <a:lvl4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4pPr>
            <a:lvl5pPr>
              <a:buClr>
                <a:schemeClr val="tx2"/>
              </a:buClr>
              <a:defRPr b="0" i="0">
                <a:solidFill>
                  <a:schemeClr val="tx2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4" name="Picture 10" descr="nrk_logo_sort.png">
            <a:extLst>
              <a:ext uri="{FF2B5EF4-FFF2-40B4-BE49-F238E27FC236}">
                <a16:creationId xmlns:a16="http://schemas.microsoft.com/office/drawing/2014/main" id="{8088B3EA-0363-424A-BDF8-7ED8A5B0CC3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15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sidetittel_med plass til_innhold_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C65ECC9-6ECB-1D45-9A0E-E9F47D69C8D6}"/>
              </a:ext>
            </a:extLst>
          </p:cNvPr>
          <p:cNvSpPr>
            <a:spLocks noChangeAspect="1"/>
          </p:cNvSpPr>
          <p:nvPr userDrawn="1"/>
        </p:nvSpPr>
        <p:spPr>
          <a:xfrm>
            <a:off x="791092" y="766850"/>
            <a:ext cx="5400000" cy="54000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1210" y="1920396"/>
            <a:ext cx="4219763" cy="304475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000" b="0" i="0">
                <a:solidFill>
                  <a:srgbClr val="FDD6CE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8158" y="766850"/>
            <a:ext cx="5292551" cy="5342120"/>
          </a:xfrm>
        </p:spPr>
        <p:txBody>
          <a:bodyPr lIns="360000" tIns="360000" rIns="360000" bIns="360000" anchor="ctr"/>
          <a:lstStyle>
            <a:lvl1pPr marL="0" indent="0">
              <a:buClr>
                <a:schemeClr val="accent1"/>
              </a:buClr>
              <a:buNone/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 marL="457200" indent="0">
              <a:buClr>
                <a:schemeClr val="accent1"/>
              </a:buClr>
              <a:buNone/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 marL="914400" indent="0">
              <a:buClr>
                <a:schemeClr val="accent1"/>
              </a:buClr>
              <a:buNone/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 marL="1371600" indent="0">
              <a:buClr>
                <a:schemeClr val="accent1"/>
              </a:buClr>
              <a:buNone/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 marL="1828800" indent="0">
              <a:buClr>
                <a:schemeClr val="accent1"/>
              </a:buClr>
              <a:buNone/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645392E-90B6-B647-AE43-4FB62D9D04D8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3145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irkel_med plass til_innhold_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EC65ECC9-6ECB-1D45-9A0E-E9F47D69C8D6}"/>
              </a:ext>
            </a:extLst>
          </p:cNvPr>
          <p:cNvSpPr/>
          <p:nvPr userDrawn="1"/>
        </p:nvSpPr>
        <p:spPr>
          <a:xfrm>
            <a:off x="792000" y="766850"/>
            <a:ext cx="5400000" cy="540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9974" y="766850"/>
            <a:ext cx="5290735" cy="5342120"/>
          </a:xfrm>
        </p:spPr>
        <p:txBody>
          <a:bodyPr lIns="360000" tIns="360000" rIns="360000" bIns="360000" anchor="ctr"/>
          <a:lstStyle>
            <a:lvl1pPr>
              <a:buClr>
                <a:schemeClr val="tx1"/>
              </a:buClr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>
              <a:buClr>
                <a:schemeClr val="tx1"/>
              </a:buClr>
              <a:defRPr sz="24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>
              <a:buClr>
                <a:schemeClr val="tx1"/>
              </a:buClr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bilde 17">
            <a:extLst>
              <a:ext uri="{FF2B5EF4-FFF2-40B4-BE49-F238E27FC236}">
                <a16:creationId xmlns:a16="http://schemas.microsoft.com/office/drawing/2014/main" id="{A2240E7C-81C0-DB4E-AD3E-2F695ED306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000" y="766800"/>
            <a:ext cx="5400000" cy="5400000"/>
          </a:xfrm>
          <a:prstGeom prst="ellipse">
            <a:avLst/>
          </a:prstGeom>
        </p:spPr>
        <p:txBody>
          <a:bodyPr/>
          <a:lstStyle>
            <a:lvl1pPr>
              <a:buNone/>
              <a:defRPr b="0" i="0"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06E32BDB-54D0-FE4D-B8E2-7FC61AA3A880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581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ittel 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EA962486-0D28-6946-95DD-C8E66050B9C6}"/>
              </a:ext>
            </a:extLst>
          </p:cNvPr>
          <p:cNvSpPr/>
          <p:nvPr userDrawn="1"/>
        </p:nvSpPr>
        <p:spPr>
          <a:xfrm>
            <a:off x="2023214" y="2145815"/>
            <a:ext cx="7512672" cy="1099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02C5CE6-1EE0-AA43-B4CE-4EFFBB41C62F}"/>
              </a:ext>
            </a:extLst>
          </p:cNvPr>
          <p:cNvSpPr/>
          <p:nvPr userDrawn="1"/>
        </p:nvSpPr>
        <p:spPr>
          <a:xfrm>
            <a:off x="1282965" y="2145815"/>
            <a:ext cx="603088" cy="603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857A796F-D1BF-9E42-883D-FE6E8A8DB535}"/>
              </a:ext>
            </a:extLst>
          </p:cNvPr>
          <p:cNvSpPr/>
          <p:nvPr userDrawn="1"/>
        </p:nvSpPr>
        <p:spPr>
          <a:xfrm>
            <a:off x="2023214" y="3310351"/>
            <a:ext cx="7149816" cy="109036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3B0D6AF-120D-4442-8965-2A65F1ED6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8286" y="2148051"/>
            <a:ext cx="7257600" cy="2259189"/>
          </a:xfrm>
        </p:spPr>
        <p:txBody>
          <a:bodyPr lIns="25200" tIns="25200" rIns="25200" bIns="25200" anchor="ctr" anchorCtr="0">
            <a:sp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500" b="0" i="0">
                <a:solidFill>
                  <a:schemeClr val="bg1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Her skal det stå tekst på to linjer</a:t>
            </a:r>
          </a:p>
          <a:p>
            <a:pPr>
              <a:lnSpc>
                <a:spcPct val="250000"/>
              </a:lnSpc>
              <a:defRPr sz="7000">
                <a:solidFill>
                  <a:srgbClr val="EA3E6E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pPr>
            <a:r>
              <a:rPr lang="nb-NO" sz="3500" b="1">
                <a:solidFill>
                  <a:schemeClr val="bg1"/>
                </a:solidFill>
                <a:latin typeface="LFTETICA-SEMIBOLD" panose="02000503040000020004" pitchFamily="2" charset="77"/>
              </a:rPr>
              <a:t>Lengde på boksen må tilpasses</a:t>
            </a:r>
          </a:p>
        </p:txBody>
      </p:sp>
    </p:spTree>
    <p:extLst>
      <p:ext uri="{BB962C8B-B14F-4D97-AF65-F5344CB8AC3E}">
        <p14:creationId xmlns:p14="http://schemas.microsoft.com/office/powerpoint/2010/main" val="2585101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former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k 10">
            <a:extLst>
              <a:ext uri="{FF2B5EF4-FFF2-40B4-BE49-F238E27FC236}">
                <a16:creationId xmlns:a16="http://schemas.microsoft.com/office/drawing/2014/main" id="{6B830AF4-2F38-C844-A495-4D1861D58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40166" y="766850"/>
            <a:ext cx="5142726" cy="536156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10975975" y="766850"/>
            <a:ext cx="5288820" cy="53133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93520" y="1554292"/>
            <a:ext cx="9213012" cy="4525873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tx1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>
              <a:buClr>
                <a:schemeClr val="tx1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>
              <a:buClr>
                <a:schemeClr val="tx1"/>
              </a:buClr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4715B067-C7F8-D649-80E7-FC7D3BBE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569" y="927773"/>
            <a:ext cx="8986345" cy="465596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1476980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kstboks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5FDCA0D-D735-7D4A-9CEA-FDA27A3F6150}"/>
              </a:ext>
            </a:extLst>
          </p:cNvPr>
          <p:cNvSpPr/>
          <p:nvPr userDrawn="1"/>
        </p:nvSpPr>
        <p:spPr>
          <a:xfrm>
            <a:off x="1495245" y="766850"/>
            <a:ext cx="9203235" cy="5313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93520" y="1635643"/>
            <a:ext cx="9213012" cy="4444523"/>
          </a:xfrm>
          <a:noFill/>
        </p:spPr>
        <p:txBody>
          <a:bodyPr lIns="360000" tIns="360000" rIns="360000" bIns="360000" anchor="t" anchorCtr="0"/>
          <a:lstStyle>
            <a:lvl1pPr>
              <a:buClr>
                <a:schemeClr val="tx1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1pPr>
            <a:lvl2pPr>
              <a:buClr>
                <a:schemeClr val="tx1"/>
              </a:buClr>
              <a:defRPr sz="2500" b="0" i="0">
                <a:solidFill>
                  <a:schemeClr val="tx1"/>
                </a:solidFill>
                <a:latin typeface="LFT Etica" panose="02000503040000020004" pitchFamily="2" charset="0"/>
              </a:defRPr>
            </a:lvl2pPr>
            <a:lvl3pPr>
              <a:buClr>
                <a:schemeClr val="tx1"/>
              </a:buClr>
              <a:defRPr sz="2000" b="0" i="0">
                <a:solidFill>
                  <a:schemeClr val="tx1"/>
                </a:solidFill>
                <a:latin typeface="LFT Etica" panose="02000503040000020004" pitchFamily="2" charset="0"/>
              </a:defRPr>
            </a:lvl3pPr>
            <a:lvl4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4pPr>
            <a:lvl5pPr>
              <a:buClr>
                <a:schemeClr val="tx1"/>
              </a:buClr>
              <a:defRPr sz="1800" b="0" i="0">
                <a:solidFill>
                  <a:schemeClr val="tx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710A89-D0FB-F04D-9E8A-65AC38CBF275}"/>
              </a:ext>
            </a:extLst>
          </p:cNvPr>
          <p:cNvSpPr/>
          <p:nvPr userDrawn="1"/>
        </p:nvSpPr>
        <p:spPr>
          <a:xfrm>
            <a:off x="640800" y="766850"/>
            <a:ext cx="603088" cy="6030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pic>
        <p:nvPicPr>
          <p:cNvPr id="8" name="Picture 10" descr="nrk_logo_sort.png">
            <a:extLst>
              <a:ext uri="{FF2B5EF4-FFF2-40B4-BE49-F238E27FC236}">
                <a16:creationId xmlns:a16="http://schemas.microsoft.com/office/drawing/2014/main" id="{37A66C39-7F72-9647-93E4-64B321FAC14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3" name="Tittel 2">
            <a:extLst>
              <a:ext uri="{FF2B5EF4-FFF2-40B4-BE49-F238E27FC236}">
                <a16:creationId xmlns:a16="http://schemas.microsoft.com/office/drawing/2014/main" id="{A9CFA591-3097-904E-9734-6D10D9FE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8" y="922036"/>
            <a:ext cx="8882743" cy="558421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597251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el for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fikk 13">
            <a:extLst>
              <a:ext uri="{FF2B5EF4-FFF2-40B4-BE49-F238E27FC236}">
                <a16:creationId xmlns:a16="http://schemas.microsoft.com/office/drawing/2014/main" id="{9C3617E0-62BB-094E-81C9-A3D9A70A67BB}"/>
              </a:ext>
            </a:extLst>
          </p:cNvPr>
          <p:cNvSpPr/>
          <p:nvPr/>
        </p:nvSpPr>
        <p:spPr>
          <a:xfrm>
            <a:off x="-2054114" y="794843"/>
            <a:ext cx="5505703" cy="5324751"/>
          </a:xfrm>
          <a:custGeom>
            <a:avLst/>
            <a:gdLst>
              <a:gd name="connsiteX0" fmla="*/ 2684894 w 5505703"/>
              <a:gd name="connsiteY0" fmla="*/ 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  <a:gd name="connsiteX0" fmla="*/ 3416414 w 5505703"/>
              <a:gd name="connsiteY0" fmla="*/ 7620 h 5324751"/>
              <a:gd name="connsiteX1" fmla="*/ 4687126 w 5505703"/>
              <a:gd name="connsiteY1" fmla="*/ 1659091 h 5324751"/>
              <a:gd name="connsiteX2" fmla="*/ 4687126 w 5505703"/>
              <a:gd name="connsiteY2" fmla="*/ 1659091 h 5324751"/>
              <a:gd name="connsiteX3" fmla="*/ 5505703 w 5505703"/>
              <a:gd name="connsiteY3" fmla="*/ 5324751 h 5324751"/>
              <a:gd name="connsiteX4" fmla="*/ 0 w 5505703"/>
              <a:gd name="connsiteY4" fmla="*/ 5324751 h 5324751"/>
              <a:gd name="connsiteX5" fmla="*/ 0 w 5505703"/>
              <a:gd name="connsiteY5" fmla="*/ 0 h 5324751"/>
              <a:gd name="connsiteX6" fmla="*/ 3416414 w 5505703"/>
              <a:gd name="connsiteY6" fmla="*/ 7620 h 53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703" h="5324751">
                <a:moveTo>
                  <a:pt x="3416414" y="7620"/>
                </a:moveTo>
                <a:cubicBezTo>
                  <a:pt x="4414673" y="30480"/>
                  <a:pt x="4502054" y="712812"/>
                  <a:pt x="4687126" y="1659091"/>
                </a:cubicBezTo>
                <a:lnTo>
                  <a:pt x="4687126" y="1659091"/>
                </a:lnTo>
                <a:lnTo>
                  <a:pt x="5505703" y="5324751"/>
                </a:lnTo>
                <a:lnTo>
                  <a:pt x="0" y="5324751"/>
                </a:lnTo>
                <a:lnTo>
                  <a:pt x="0" y="0"/>
                </a:lnTo>
                <a:lnTo>
                  <a:pt x="3416414" y="7620"/>
                </a:lnTo>
                <a:close/>
              </a:path>
            </a:pathLst>
          </a:custGeom>
          <a:solidFill>
            <a:schemeClr val="bg1"/>
          </a:solidFill>
          <a:ln w="9779" cap="flat">
            <a:noFill/>
            <a:prstDash val="solid"/>
            <a:miter/>
          </a:ln>
        </p:spPr>
        <p:txBody>
          <a:bodyPr rtlCol="0" anchor="ctr"/>
          <a:lstStyle/>
          <a:p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3451590" y="772342"/>
            <a:ext cx="5288820" cy="53133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74A457D-8775-2940-AB45-9C5D5C594D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51589" y="772342"/>
            <a:ext cx="5286010" cy="5313316"/>
          </a:xfrm>
          <a:prstGeom prst="ellipse">
            <a:avLst/>
          </a:prstGeom>
        </p:spPr>
        <p:txBody>
          <a:bodyPr lIns="360000" tIns="360000" rIns="360000" bIns="360000" anchor="ctr" anchorCtr="0">
            <a:normAutofit/>
          </a:bodyPr>
          <a:lstStyle>
            <a:lvl1pPr marL="0" indent="0" algn="ctr">
              <a:buNone/>
              <a:defRPr sz="5000" b="0" i="0">
                <a:solidFill>
                  <a:schemeClr val="tx2"/>
                </a:solidFill>
                <a:latin typeface="LFTETICA-SEMIBOLD" panose="02000503040000020004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8EE711-DFB0-5F43-8CA3-EB0B26E61119}"/>
              </a:ext>
            </a:extLst>
          </p:cNvPr>
          <p:cNvSpPr/>
          <p:nvPr userDrawn="1"/>
        </p:nvSpPr>
        <p:spPr>
          <a:xfrm>
            <a:off x="9198000" y="772342"/>
            <a:ext cx="3136536" cy="53133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233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D69A9A-2C7A-F24D-8A9D-38B580D2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2286000"/>
            <a:ext cx="10693102" cy="1319210"/>
          </a:xfrm>
        </p:spPr>
        <p:txBody>
          <a:bodyPr anchor="b" anchorCtr="0">
            <a:normAutofit/>
          </a:bodyPr>
          <a:lstStyle>
            <a:lvl1pPr algn="l">
              <a:defRPr sz="5000" b="1" i="0">
                <a:solidFill>
                  <a:srgbClr val="E2F3FE"/>
                </a:solidFill>
                <a:latin typeface="LFTETICA-SEMIBOLD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D090B-86FF-7544-A3F6-FF6A5AA601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3036" y="3748557"/>
            <a:ext cx="10693102" cy="1489603"/>
          </a:xfrm>
        </p:spPr>
        <p:txBody>
          <a:bodyPr>
            <a:normAutofit/>
          </a:bodyPr>
          <a:lstStyle>
            <a:lvl1pPr marL="0" indent="0" algn="l">
              <a:buNone/>
              <a:defRPr lang="nb-NO" sz="2400" b="1" i="0" kern="1200" dirty="0">
                <a:solidFill>
                  <a:schemeClr val="accent2"/>
                </a:solidFill>
                <a:latin typeface="LFTETICA-SEMIBOLD" panose="02000503040000020004" pitchFamily="2" charset="0"/>
                <a:ea typeface="+mn-ea"/>
                <a:cs typeface="LFTETICA-SEMIBOLD" panose="02000503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          </a:t>
            </a:r>
          </a:p>
        </p:txBody>
      </p:sp>
    </p:spTree>
    <p:extLst>
      <p:ext uri="{BB962C8B-B14F-4D97-AF65-F5344CB8AC3E}">
        <p14:creationId xmlns:p14="http://schemas.microsoft.com/office/powerpoint/2010/main" val="264342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n tittel og innhold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1538344"/>
            <a:ext cx="10693400" cy="4932305"/>
          </a:xfrm>
        </p:spPr>
        <p:txBody>
          <a:bodyPr/>
          <a:lstStyle>
            <a:lvl1pPr>
              <a:defRPr b="0" i="0">
                <a:latin typeface="LFT Etica" panose="02000503040000020004" pitchFamily="2" charset="0"/>
              </a:defRPr>
            </a:lvl1pPr>
            <a:lvl2pPr>
              <a:defRPr b="0" i="0">
                <a:latin typeface="LFT Etica" panose="02000503040000020004" pitchFamily="2" charset="0"/>
              </a:defRPr>
            </a:lvl2pPr>
            <a:lvl3pPr>
              <a:defRPr b="0" i="0">
                <a:latin typeface="LFT Etica" panose="02000503040000020004" pitchFamily="2" charset="0"/>
              </a:defRPr>
            </a:lvl3pPr>
            <a:lvl4pPr>
              <a:defRPr b="0" i="0">
                <a:latin typeface="LFT Etica" panose="02000503040000020004" pitchFamily="2" charset="0"/>
              </a:defRPr>
            </a:lvl4pPr>
            <a:lvl5pPr>
              <a:defRPr b="0" i="0"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 descr="nrk_logo_sort.png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70A1F6CB-F68E-3D4B-9300-2B9DDB88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763289"/>
            <a:ext cx="10693400" cy="387704"/>
          </a:xfrm>
        </p:spPr>
        <p:txBody>
          <a:bodyPr anchor="ctr" anchorCtr="0"/>
          <a:lstStyle>
            <a:lvl1pPr>
              <a:defRPr sz="2500" b="1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2602703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or tittel og innhold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1154988"/>
            <a:ext cx="10693400" cy="1171753"/>
          </a:xfrm>
        </p:spPr>
        <p:txBody>
          <a:bodyPr anchor="ctr" anchorCtr="0"/>
          <a:lstStyle>
            <a:lvl1pPr>
              <a:lnSpc>
                <a:spcPct val="100000"/>
              </a:lnSpc>
              <a:defRPr sz="4000" b="1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49300" y="2326740"/>
            <a:ext cx="10693400" cy="4143909"/>
          </a:xfrm>
        </p:spPr>
        <p:txBody>
          <a:bodyPr/>
          <a:lstStyle>
            <a:lvl1pPr>
              <a:defRPr b="0" i="0">
                <a:latin typeface="LFT Etica" panose="02000503040000020004" pitchFamily="2" charset="0"/>
              </a:defRPr>
            </a:lvl1pPr>
            <a:lvl2pPr>
              <a:defRPr b="0" i="0">
                <a:latin typeface="LFT Etica" panose="02000503040000020004" pitchFamily="2" charset="0"/>
              </a:defRPr>
            </a:lvl2pPr>
            <a:lvl3pPr>
              <a:defRPr b="0" i="0">
                <a:latin typeface="LFT Etica" panose="02000503040000020004" pitchFamily="2" charset="0"/>
              </a:defRPr>
            </a:lvl3pPr>
            <a:lvl4pPr>
              <a:defRPr b="0" i="0">
                <a:latin typeface="LFT Etica" panose="02000503040000020004" pitchFamily="2" charset="0"/>
              </a:defRPr>
            </a:lvl4pPr>
            <a:lvl5pPr>
              <a:defRPr b="0" i="0"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 eller figur for ønsket innhold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1" name="Picture 10" descr="nrk_logo_sort.png">
            <a:extLst>
              <a:ext uri="{FF2B5EF4-FFF2-40B4-BE49-F238E27FC236}">
                <a16:creationId xmlns:a16="http://schemas.microsoft.com/office/drawing/2014/main" id="{257BF387-9543-694B-B83C-E031B5A73BB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96067"/>
            <a:ext cx="10654702" cy="731520"/>
          </a:xfrm>
        </p:spPr>
        <p:txBody>
          <a:bodyPr anchor="ctr" anchorCtr="0"/>
          <a:lstStyle>
            <a:lvl1pPr>
              <a:defRPr sz="4000" b="0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stor overskrift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75298" y="1893347"/>
            <a:ext cx="4926255" cy="4550484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90447" y="1893347"/>
            <a:ext cx="4926255" cy="4550484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0" descr="nrk_logo_sort.png">
            <a:extLst>
              <a:ext uri="{FF2B5EF4-FFF2-40B4-BE49-F238E27FC236}">
                <a16:creationId xmlns:a16="http://schemas.microsoft.com/office/drawing/2014/main" id="{20041538-2203-CF41-8AD1-D9DF2479288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 2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75298" y="1093618"/>
            <a:ext cx="4926255" cy="5350213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90447" y="1093618"/>
            <a:ext cx="4926255" cy="5350213"/>
          </a:xfrm>
        </p:spPr>
        <p:txBody>
          <a:bodyPr/>
          <a:lstStyle>
            <a:lvl1pPr marL="0" indent="0">
              <a:buNone/>
              <a:defRPr sz="2400" b="0" i="0">
                <a:latin typeface="LFT Etica" panose="02000503040000020004" pitchFamily="2" charset="0"/>
              </a:defRPr>
            </a:lvl1pPr>
            <a:lvl2pPr marL="457200" indent="0">
              <a:buNone/>
              <a:defRPr sz="2400" b="0" i="0">
                <a:latin typeface="LFT Etica" panose="02000503040000020004" pitchFamily="2" charset="0"/>
              </a:defRPr>
            </a:lvl2pPr>
            <a:lvl3pPr marL="914400" indent="0">
              <a:buNone/>
              <a:defRPr sz="2000" b="0" i="0">
                <a:latin typeface="LFT Etica" panose="02000503040000020004" pitchFamily="2" charset="0"/>
              </a:defRPr>
            </a:lvl3pPr>
            <a:lvl4pPr marL="1371600" indent="0">
              <a:buNone/>
              <a:defRPr sz="1800" b="0" i="0">
                <a:latin typeface="LFT Etica" panose="02000503040000020004" pitchFamily="2" charset="0"/>
              </a:defRPr>
            </a:lvl4pPr>
            <a:lvl5pPr marL="1828800" indent="0">
              <a:buNone/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0" descr="nrk_logo_sort.png">
            <a:extLst>
              <a:ext uri="{FF2B5EF4-FFF2-40B4-BE49-F238E27FC236}">
                <a16:creationId xmlns:a16="http://schemas.microsoft.com/office/drawing/2014/main" id="{20041538-2203-CF41-8AD1-D9DF2479288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048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innholdsdeler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75299" y="1506369"/>
            <a:ext cx="3044862" cy="4937462"/>
          </a:xfrm>
          <a:noFill/>
        </p:spPr>
        <p:txBody>
          <a:bodyPr/>
          <a:lstStyle>
            <a:lvl1pPr>
              <a:defRPr sz="2000" b="0" i="0">
                <a:latin typeface="LFT Etica" panose="02000503040000020004" pitchFamily="2" charset="0"/>
              </a:defRPr>
            </a:lvl1pPr>
            <a:lvl2pPr>
              <a:defRPr sz="2000" b="0" i="0">
                <a:latin typeface="LFT Etica" panose="02000503040000020004" pitchFamily="2" charset="0"/>
              </a:defRPr>
            </a:lvl2pPr>
            <a:lvl3pPr>
              <a:defRPr sz="2000" b="0" i="0">
                <a:latin typeface="LFT Etica" panose="02000503040000020004" pitchFamily="2" charset="0"/>
              </a:defRPr>
            </a:lvl3pPr>
            <a:lvl4pPr>
              <a:defRPr sz="1800" b="0" i="0">
                <a:latin typeface="LFT Etica" panose="02000503040000020004" pitchFamily="2" charset="0"/>
              </a:defRPr>
            </a:lvl4pPr>
            <a:lvl5pPr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95461" y="1534160"/>
            <a:ext cx="3044862" cy="4937462"/>
          </a:xfrm>
          <a:noFill/>
        </p:spPr>
        <p:txBody>
          <a:bodyPr/>
          <a:lstStyle>
            <a:lvl1pPr>
              <a:defRPr sz="2000" b="0" i="0">
                <a:latin typeface="LFT Etica" panose="02000503040000020004" pitchFamily="2" charset="0"/>
              </a:defRPr>
            </a:lvl1pPr>
            <a:lvl2pPr>
              <a:defRPr sz="2000" b="0" i="0">
                <a:latin typeface="LFT Etica" panose="02000503040000020004" pitchFamily="2" charset="0"/>
              </a:defRPr>
            </a:lvl2pPr>
            <a:lvl3pPr>
              <a:defRPr sz="2000" b="0" i="0">
                <a:latin typeface="LFT Etica" panose="02000503040000020004" pitchFamily="2" charset="0"/>
              </a:defRPr>
            </a:lvl3pPr>
            <a:lvl4pPr>
              <a:defRPr sz="1800" b="0" i="0">
                <a:latin typeface="LFT Etica" panose="02000503040000020004" pitchFamily="2" charset="0"/>
              </a:defRPr>
            </a:lvl4pPr>
            <a:lvl5pPr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12" name="Picture 10" descr="nrk_logo_sort.png">
            <a:extLst>
              <a:ext uri="{FF2B5EF4-FFF2-40B4-BE49-F238E27FC236}">
                <a16:creationId xmlns:a16="http://schemas.microsoft.com/office/drawing/2014/main" id="{20041538-2203-CF41-8AD1-D9DF2479288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1E469E-9EAB-9E47-9AC0-FE36752C135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64821" y="1513840"/>
            <a:ext cx="3044862" cy="4937462"/>
          </a:xfrm>
          <a:noFill/>
        </p:spPr>
        <p:txBody>
          <a:bodyPr/>
          <a:lstStyle>
            <a:lvl1pPr>
              <a:defRPr sz="2000" b="0" i="0">
                <a:latin typeface="LFT Etica" panose="02000503040000020004" pitchFamily="2" charset="0"/>
              </a:defRPr>
            </a:lvl1pPr>
            <a:lvl2pPr>
              <a:defRPr sz="2000" b="0" i="0">
                <a:latin typeface="LFT Etica" panose="02000503040000020004" pitchFamily="2" charset="0"/>
              </a:defRPr>
            </a:lvl2pPr>
            <a:lvl3pPr>
              <a:defRPr sz="2000" b="0" i="0">
                <a:latin typeface="LFT Etica" panose="02000503040000020004" pitchFamily="2" charset="0"/>
              </a:defRPr>
            </a:lvl3pPr>
            <a:lvl4pPr>
              <a:defRPr sz="1800" b="0" i="0">
                <a:latin typeface="LFT Etica" panose="02000503040000020004" pitchFamily="2" charset="0"/>
              </a:defRPr>
            </a:lvl4pPr>
            <a:lvl5pPr>
              <a:defRPr sz="1800" b="0" i="0"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Tittel 1">
            <a:extLst>
              <a:ext uri="{FF2B5EF4-FFF2-40B4-BE49-F238E27FC236}">
                <a16:creationId xmlns:a16="http://schemas.microsoft.com/office/drawing/2014/main" id="{A79575A7-8073-9542-8E9E-53083C742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763289"/>
            <a:ext cx="10693400" cy="387704"/>
          </a:xfrm>
        </p:spPr>
        <p:txBody>
          <a:bodyPr anchor="ctr" anchorCtr="0"/>
          <a:lstStyle>
            <a:lvl1pPr>
              <a:defRPr sz="2500" b="1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21600667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liten tittel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71B17A1E-6C99-AE4A-A0BC-8262A1C8E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" y="1524000"/>
            <a:ext cx="10635279" cy="4946650"/>
          </a:xfrm>
        </p:spPr>
        <p:txBody>
          <a:bodyPr/>
          <a:lstStyle>
            <a:lvl1pPr>
              <a:buFontTx/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7FE69DA7-70A2-CD49-B251-0988617B5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100" y="774551"/>
            <a:ext cx="10635279" cy="362099"/>
          </a:xfrm>
        </p:spPr>
        <p:txBody>
          <a:bodyPr anchor="ctr" anchorCtr="0"/>
          <a:lstStyle>
            <a:lvl1pPr>
              <a:defRPr sz="2500" b="1" i="0">
                <a:solidFill>
                  <a:schemeClr val="tx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pic>
        <p:nvPicPr>
          <p:cNvPr id="8" name="Picture 10" descr="nrk_logo_sort.png">
            <a:extLst>
              <a:ext uri="{FF2B5EF4-FFF2-40B4-BE49-F238E27FC236}">
                <a16:creationId xmlns:a16="http://schemas.microsoft.com/office/drawing/2014/main" id="{A934A433-319A-2543-A1BF-E340597A4E5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543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de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E00ACC-31F6-464E-B0B9-9026E877B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620" y="783771"/>
            <a:ext cx="3845543" cy="5703090"/>
          </a:xfrm>
        </p:spPr>
        <p:txBody>
          <a:bodyPr anchor="ctr" anchorCtr="0"/>
          <a:lstStyle>
            <a:lvl1pPr>
              <a:defRPr sz="2000" b="0" i="0">
                <a:latin typeface="LFTEtica-Book" panose="02000503040000020004" pitchFamily="2" charset="77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81138BC2-CB32-EF4E-8582-AABA94600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62526" y="783771"/>
            <a:ext cx="6472854" cy="5703090"/>
          </a:xfrm>
        </p:spPr>
        <p:txBody>
          <a:bodyPr/>
          <a:lstStyle>
            <a:lvl1pPr>
              <a:buNone/>
              <a:defRPr sz="2000" b="0" i="0">
                <a:solidFill>
                  <a:schemeClr val="bg1">
                    <a:lumMod val="6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6" name="Picture 10" descr="nrk_logo_sort.png">
            <a:extLst>
              <a:ext uri="{FF2B5EF4-FFF2-40B4-BE49-F238E27FC236}">
                <a16:creationId xmlns:a16="http://schemas.microsoft.com/office/drawing/2014/main" id="{7C649B59-B1D1-1649-85DD-6A098CB0258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48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lys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E00ACC-31F6-464E-B0B9-9026E877B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930" y="771897"/>
            <a:ext cx="3801036" cy="5698754"/>
          </a:xfrm>
          <a:noFill/>
        </p:spPr>
        <p:txBody>
          <a:bodyPr lIns="360000" tIns="360000" rIns="360000" bIns="360000" anchor="ctr" anchorCtr="0"/>
          <a:lstStyle>
            <a:lvl1pPr>
              <a:defRPr sz="2000" b="0" i="0">
                <a:solidFill>
                  <a:schemeClr val="tx1"/>
                </a:solidFill>
                <a:latin typeface="LFTEtica-Book" panose="02000503040000020004" pitchFamily="2" charset="77"/>
              </a:defRPr>
            </a:lvl1pPr>
          </a:lstStyle>
          <a:p>
            <a:r>
              <a:rPr lang="nb-NO"/>
              <a:t>Klikk for å redigere tekst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81138BC2-CB32-EF4E-8582-AABA94600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3035" y="771896"/>
            <a:ext cx="6508377" cy="5698754"/>
          </a:xfrm>
        </p:spPr>
        <p:txBody>
          <a:bodyPr/>
          <a:lstStyle>
            <a:lvl1pPr>
              <a:buNone/>
              <a:defRPr sz="2000" b="0" i="0">
                <a:solidFill>
                  <a:schemeClr val="bg1">
                    <a:lumMod val="85000"/>
                  </a:schemeClr>
                </a:solidFill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6" name="Picture 10" descr="nrk_logo_sort.png">
            <a:extLst>
              <a:ext uri="{FF2B5EF4-FFF2-40B4-BE49-F238E27FC236}">
                <a16:creationId xmlns:a16="http://schemas.microsoft.com/office/drawing/2014/main" id="{72A09FA9-57A3-EB42-A615-D013F5215F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66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_lysblå">
    <p:bg>
      <p:bgPr>
        <a:solidFill>
          <a:srgbClr val="E2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8441A493-3139-EB48-BE38-7273EB5A580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474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8441A493-3139-EB48-BE38-7273EB5A580D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_blå_linje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0280CB7-B500-6E40-9085-0C825DE5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31" y="2294733"/>
            <a:ext cx="10282585" cy="136207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5000" b="0" i="0" cap="none" baseline="0">
                <a:solidFill>
                  <a:schemeClr val="bg2"/>
                </a:solidFill>
                <a:latin typeface="LFT Etica SB" panose="02000503040000020004" pitchFamily="2" charset="0"/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AFF55FB4-4D96-9F40-93C2-9608E31803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8631" y="3807130"/>
            <a:ext cx="10299022" cy="1489603"/>
          </a:xfrm>
        </p:spPr>
        <p:txBody>
          <a:bodyPr>
            <a:normAutofit/>
          </a:bodyPr>
          <a:lstStyle>
            <a:lvl1pPr marL="0" indent="0" algn="l">
              <a:buNone/>
              <a:defRPr lang="nb-NO" sz="2400" b="1" i="0" kern="1200" dirty="0">
                <a:solidFill>
                  <a:srgbClr val="FDD6CE"/>
                </a:solidFill>
                <a:latin typeface="LFTETICA-SEMIBOLD" panose="02000503040000020004" pitchFamily="2" charset="0"/>
                <a:ea typeface="+mn-ea"/>
                <a:cs typeface="LFTETICA-SEMIBOLD" panose="02000503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               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E7357E4-D909-3D43-947C-AE2623D09474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7B38EC8A-C16B-EE48-8781-8FB0415B2479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652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150A0C-AC91-4C4A-97D8-B570237F5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7CCD43E-6A13-401A-B96F-6E85E1378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2FF1F3A-6576-4A5F-AA14-66699F41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6B4685B-8785-4CE0-86A4-5287CC6B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AB23560-91E8-4152-8575-A8715BE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32884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D5400D-FB6F-4F32-85CA-8D0B4F1C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3289592-012A-4A88-A1C5-219FDB26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2978E4D-F964-408A-A1FC-09D9032F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096DD61-A403-4A1E-80AA-4A721643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B4D3486-9220-4AFF-B233-92C1CFBB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08565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0F5C95-389C-4C0D-84E7-58581A38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1B4F852-793A-4790-883B-C34C0C5F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5CC6E9B-8B4B-478D-A4B5-8C824257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010ECF-6440-41EE-BC09-D2A7BB1C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F9B85F-E072-4937-8797-5A681F6A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28724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F16E1F0-B128-4338-816B-35B9BE84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C226C54-FE46-4AE3-B08E-8C570EF53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525B340-9457-4CC4-9D1F-3AE8DE508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FB2E172-934D-4F56-93A6-B024E60F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AB2C8BA-13C0-4AA4-8F2E-0F16DCA1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9A12DAB-86D6-4E03-B2C1-E4622C06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26766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0D70A3E-E70C-4C19-A8DE-B557D9C5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66C2E0D-0815-49B2-A4EB-22556AC0B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AA53FD3-11DC-48A5-A4D3-BF3853C79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AB9C1AD4-5805-4CF5-A940-742A322C3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A8B01F4-89F8-43CC-90AF-3FA3724DA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2316933E-841A-47A6-864C-64EE01AC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0029AC6-7332-4669-90D5-6F54BB79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9602C695-5AE5-4E62-9F1E-1A20228F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5632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CBB1A9-C91D-4BA8-9C79-B101E8BF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64C1C09-64E1-47F2-AD98-B95A8E2A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EAAFCCA-AE59-4D41-8FE1-B851838B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5C6A292-34FA-4259-8EC1-0491B08B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04057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109934CF-1A48-48BA-AF19-55737351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865B2739-2829-41C1-8817-41CEBB3E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B48EB84-49D5-4769-B7C3-329CD00A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8759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F1BEB4-F4F5-4176-9FC1-8AFDC359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AA8D16-7158-4B40-A6A0-EFB7C05D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AEFAD47-F0F4-4105-9AC2-04BCDAA50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CAF8A79-104E-4ACD-9233-0B36E9F0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A81CB36-5EE4-4035-8DDC-2ED0FCE8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CB75C52-701F-43E4-8439-4CBE7EE3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6077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9367A1-DE34-4505-A76F-1A409D90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3F632900-0622-460D-B62F-6BBC36B4E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4C0F76-717A-42B7-B9AA-0398DB22B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494CBF9-C53D-42BF-9A86-28965D41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969BE87-DC4D-4A50-956C-0F2A8B36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E79ECC8-E894-4F52-9874-5163E5F0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37839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BB0ADC-D16E-4B34-8682-E7C94886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E0D0BFB-7C3E-4F24-9923-6521BD281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A398680-1D47-46C6-86A0-FF967D32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69E1A91-734F-4F2A-A00F-5DB89045C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A6FD47-39EE-4338-B5B1-DAF9E274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797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tittel_med plass til_innhold_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53F08AB4-CEC8-6845-B4F9-41937D5C5248}"/>
              </a:ext>
            </a:extLst>
          </p:cNvPr>
          <p:cNvSpPr/>
          <p:nvPr userDrawn="1"/>
        </p:nvSpPr>
        <p:spPr>
          <a:xfrm>
            <a:off x="4934982" y="749030"/>
            <a:ext cx="6869595" cy="53733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 Etica" panose="02000503040000020004" pitchFamily="2" charset="0"/>
              </a:rPr>
              <a:t>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DB9C3CD-1366-7D41-AD26-8DE9A4A7C81D}"/>
              </a:ext>
            </a:extLst>
          </p:cNvPr>
          <p:cNvSpPr/>
          <p:nvPr userDrawn="1"/>
        </p:nvSpPr>
        <p:spPr>
          <a:xfrm>
            <a:off x="829762" y="766850"/>
            <a:ext cx="3782290" cy="37822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 Etica" panose="02000503040000020004" pitchFamily="2" charset="0"/>
              </a:rPr>
              <a:t>   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08547AF-B2F7-1944-B53B-3D85BEC561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87CF2893-3C63-EC4A-A15C-49975E51AF91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9C121E2-B45B-5248-AB4E-078517B8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2" y="1575450"/>
            <a:ext cx="2848130" cy="2165090"/>
          </a:xfrm>
        </p:spPr>
        <p:txBody>
          <a:bodyPr anchor="ctr" anchorCtr="0">
            <a:noAutofit/>
          </a:bodyPr>
          <a:lstStyle>
            <a:lvl1pPr algn="ctr">
              <a:defRPr sz="360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  <p:sp>
        <p:nvSpPr>
          <p:cNvPr id="14" name="Plassholder for innhold 13">
            <a:extLst>
              <a:ext uri="{FF2B5EF4-FFF2-40B4-BE49-F238E27FC236}">
                <a16:creationId xmlns:a16="http://schemas.microsoft.com/office/drawing/2014/main" id="{5948579E-CFD8-2C4C-9032-4BD01501AB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61416" y="766850"/>
            <a:ext cx="6816725" cy="5359400"/>
          </a:xfrm>
        </p:spPr>
        <p:txBody>
          <a:bodyPr lIns="360000" tIns="360000" rIns="360000" bIns="360000" anchor="ctr" anchorCtr="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9377412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DFDFDA57-AACB-494A-8C19-EBCBE256A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3140165A-23FC-473A-9A00-D4CC25485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5EBAA7-8CDB-47CF-8443-BFA74E7C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2066C8E-74CD-4229-AB1F-7DE125F5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30D6E3B-CDC1-478D-9406-77CFDD9F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184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tittel_med plass til_innhold_mørkblå t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innhold 13">
            <a:extLst>
              <a:ext uri="{FF2B5EF4-FFF2-40B4-BE49-F238E27FC236}">
                <a16:creationId xmlns:a16="http://schemas.microsoft.com/office/drawing/2014/main" id="{50711CF3-1858-AF43-981B-56A7185745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87852" y="766850"/>
            <a:ext cx="6816725" cy="5359400"/>
          </a:xfrm>
        </p:spPr>
        <p:txBody>
          <a:bodyPr lIns="360000" tIns="360000" rIns="360000" bIns="360000" anchor="ctr" anchorCtr="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DB9C3CD-1366-7D41-AD26-8DE9A4A7C81D}"/>
              </a:ext>
            </a:extLst>
          </p:cNvPr>
          <p:cNvSpPr/>
          <p:nvPr userDrawn="1"/>
        </p:nvSpPr>
        <p:spPr>
          <a:xfrm>
            <a:off x="829762" y="766850"/>
            <a:ext cx="3782290" cy="3782290"/>
          </a:xfrm>
          <a:prstGeom prst="ellipse">
            <a:avLst/>
          </a:prstGeom>
          <a:solidFill>
            <a:srgbClr val="154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0" i="0">
                <a:latin typeface="LFT Etica" panose="02000503040000020004" pitchFamily="2" charset="0"/>
              </a:rPr>
              <a:t>   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08547AF-B2F7-1944-B53B-3D85BEC5610E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87CF2893-3C63-EC4A-A15C-49975E51AF91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rgbClr val="1549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9C121E2-B45B-5248-AB4E-078517B8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2" y="1575450"/>
            <a:ext cx="2848130" cy="2165090"/>
          </a:xfrm>
        </p:spPr>
        <p:txBody>
          <a:bodyPr anchor="ctr" anchorCtr="0">
            <a:no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midtstilt sidetittel</a:t>
            </a:r>
          </a:p>
        </p:txBody>
      </p:sp>
    </p:spTree>
    <p:extLst>
      <p:ext uri="{BB962C8B-B14F-4D97-AF65-F5344CB8AC3E}">
        <p14:creationId xmlns:p14="http://schemas.microsoft.com/office/powerpoint/2010/main" val="297800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irkel_med plass til innhold mørk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FEE6E801-FE35-4E41-88A8-2540A9EC37B2}"/>
              </a:ext>
            </a:extLst>
          </p:cNvPr>
          <p:cNvSpPr/>
          <p:nvPr userDrawn="1"/>
        </p:nvSpPr>
        <p:spPr>
          <a:xfrm>
            <a:off x="792000" y="766850"/>
            <a:ext cx="5400000" cy="540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nb-NO" b="0" i="0">
                <a:latin typeface="LFTETICA-BOOK" panose="02000503040000020004" pitchFamily="2" charset="77"/>
              </a:rPr>
              <a:t>   </a:t>
            </a:r>
          </a:p>
        </p:txBody>
      </p:sp>
      <p:pic>
        <p:nvPicPr>
          <p:cNvPr id="9" name="Picture 10" descr="nrk_logo_sort.png">
            <a:extLst>
              <a:ext uri="{FF2B5EF4-FFF2-40B4-BE49-F238E27FC236}">
                <a16:creationId xmlns:a16="http://schemas.microsoft.com/office/drawing/2014/main" id="{E4139A6C-E643-F04A-91C7-AC10CA0B278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6730" y="376181"/>
            <a:ext cx="772333" cy="27862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DD776C2-6319-4745-ABBD-19248BDB16A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1041216" y="376181"/>
            <a:ext cx="763361" cy="278627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AA74EB2-244D-3449-9EEC-FEA47D8E20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9974" y="766850"/>
            <a:ext cx="5290735" cy="5342120"/>
          </a:xfrm>
        </p:spPr>
        <p:txBody>
          <a:bodyPr anchor="ctr"/>
          <a:lstStyle>
            <a:lvl1pPr>
              <a:buClr>
                <a:srgbClr val="E9F9E0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1pPr>
            <a:lvl2pPr>
              <a:buClr>
                <a:srgbClr val="E9F9E0"/>
              </a:buClr>
              <a:defRPr sz="2500" b="0" i="0">
                <a:solidFill>
                  <a:schemeClr val="bg1"/>
                </a:solidFill>
                <a:latin typeface="LFT Etica" panose="02000503040000020004" pitchFamily="2" charset="0"/>
              </a:defRPr>
            </a:lvl2pPr>
            <a:lvl3pPr>
              <a:buClr>
                <a:srgbClr val="E9F9E0"/>
              </a:buClr>
              <a:defRPr sz="2000" b="0" i="0">
                <a:solidFill>
                  <a:schemeClr val="bg1"/>
                </a:solidFill>
                <a:latin typeface="LFT Etica" panose="02000503040000020004" pitchFamily="2" charset="0"/>
              </a:defRPr>
            </a:lvl3pPr>
            <a:lvl4pPr>
              <a:buClr>
                <a:srgbClr val="E9F9E0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4pPr>
            <a:lvl5pPr>
              <a:buClr>
                <a:srgbClr val="E9F9E0"/>
              </a:buClr>
              <a:defRPr sz="1800" b="0" i="0">
                <a:solidFill>
                  <a:schemeClr val="bg1"/>
                </a:solidFill>
                <a:latin typeface="LFT Etica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2" name="Plassholder for bilde 17">
            <a:extLst>
              <a:ext uri="{FF2B5EF4-FFF2-40B4-BE49-F238E27FC236}">
                <a16:creationId xmlns:a16="http://schemas.microsoft.com/office/drawing/2014/main" id="{94CD47E5-0BEF-FC46-B327-99D6472647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000" y="766800"/>
            <a:ext cx="5400000" cy="5400000"/>
          </a:xfrm>
          <a:prstGeom prst="ellipse">
            <a:avLst/>
          </a:prstGeom>
        </p:spPr>
        <p:txBody>
          <a:bodyPr/>
          <a:lstStyle>
            <a:lvl1pPr>
              <a:buClr>
                <a:schemeClr val="bg1"/>
              </a:buClr>
              <a:buNone/>
              <a:defRPr b="0" i="0">
                <a:latin typeface="LFT Etica" panose="02000503040000020004" pitchFamily="2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10A594F-8282-1843-8592-530367CE8738}"/>
              </a:ext>
            </a:extLst>
          </p:cNvPr>
          <p:cNvSpPr/>
          <p:nvPr userDrawn="1"/>
        </p:nvSpPr>
        <p:spPr>
          <a:xfrm>
            <a:off x="396026" y="758757"/>
            <a:ext cx="108000" cy="53502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>
              <a:latin typeface="LFTETICA-BOOK" panose="02000503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449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2457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51599"/>
            <a:ext cx="10972800" cy="407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403981"/>
            <a:ext cx="1456267" cy="345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0" i="0">
                <a:solidFill>
                  <a:srgbClr val="82745C"/>
                </a:solidFill>
                <a:latin typeface="LFTEtica-Book"/>
                <a:cs typeface="LFTEtica-Book"/>
              </a:defRPr>
            </a:lvl1pPr>
          </a:lstStyle>
          <a:p>
            <a:fld id="{9FBFCD20-6F7C-964C-B440-C1737239CB9F}" type="datetime1">
              <a:rPr lang="nb-NO" smtClean="0"/>
              <a:t>16.01.2023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8200" y="6579129"/>
            <a:ext cx="584200" cy="1703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457200" rtl="0" eaLnBrk="1" latinLnBrk="0" hangingPunct="1">
              <a:defRPr lang="nb-NO" sz="900" b="0" i="0" kern="1200" smtClean="0">
                <a:solidFill>
                  <a:srgbClr val="82745C"/>
                </a:solidFill>
                <a:latin typeface="LFTEtica-Book"/>
                <a:ea typeface="+mn-ea"/>
                <a:cs typeface="LFTEtica-Book"/>
              </a:defRPr>
            </a:lvl1pPr>
          </a:lstStyle>
          <a:p>
            <a:fld id="{386C1B66-DFC1-9944-B08C-571264751923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498F146E-D5E5-9B45-AFCC-A0875BE9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FTETICA-BOOK" panose="02000503040000020004" pitchFamily="2" charset="77"/>
              </a:defRPr>
            </a:lvl1pPr>
          </a:lstStyle>
          <a:p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10" r:id="rId3"/>
    <p:sldLayoutId id="2147483824" r:id="rId4"/>
    <p:sldLayoutId id="2147483669" r:id="rId5"/>
    <p:sldLayoutId id="2147483683" r:id="rId6"/>
    <p:sldLayoutId id="2147483801" r:id="rId7"/>
    <p:sldLayoutId id="2147483805" r:id="rId8"/>
    <p:sldLayoutId id="2147483694" r:id="rId9"/>
    <p:sldLayoutId id="2147483689" r:id="rId10"/>
    <p:sldLayoutId id="2147483763" r:id="rId11"/>
    <p:sldLayoutId id="2147483809" r:id="rId12"/>
    <p:sldLayoutId id="2147483712" r:id="rId13"/>
    <p:sldLayoutId id="2147483825" r:id="rId14"/>
    <p:sldLayoutId id="2147483753" r:id="rId15"/>
    <p:sldLayoutId id="2147483827" r:id="rId16"/>
    <p:sldLayoutId id="2147483723" r:id="rId17"/>
    <p:sldLayoutId id="2147483826" r:id="rId18"/>
    <p:sldLayoutId id="2147483732" r:id="rId19"/>
    <p:sldLayoutId id="2147483829" r:id="rId20"/>
    <p:sldLayoutId id="2147483711" r:id="rId21"/>
    <p:sldLayoutId id="2147483676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819" r:id="rId28"/>
    <p:sldLayoutId id="2147483820" r:id="rId29"/>
    <p:sldLayoutId id="2147483818" r:id="rId30"/>
    <p:sldLayoutId id="2147483693" r:id="rId31"/>
    <p:sldLayoutId id="2147483822" r:id="rId32"/>
    <p:sldLayoutId id="2147483823" r:id="rId33"/>
    <p:sldLayoutId id="2147483828" r:id="rId34"/>
    <p:sldLayoutId id="2147483816" r:id="rId35"/>
    <p:sldLayoutId id="2147483817" r:id="rId36"/>
    <p:sldLayoutId id="2147483721" r:id="rId37"/>
    <p:sldLayoutId id="2147483722" r:id="rId38"/>
    <p:sldLayoutId id="2147483661" r:id="rId39"/>
    <p:sldLayoutId id="2147483709" r:id="rId40"/>
    <p:sldLayoutId id="2147483649" r:id="rId41"/>
    <p:sldLayoutId id="2147483699" r:id="rId42"/>
    <p:sldLayoutId id="2147483806" r:id="rId43"/>
    <p:sldLayoutId id="2147483696" r:id="rId44"/>
    <p:sldLayoutId id="2147483697" r:id="rId45"/>
    <p:sldLayoutId id="2147483727" r:id="rId46"/>
    <p:sldLayoutId id="2147483714" r:id="rId47"/>
    <p:sldLayoutId id="2147483752" r:id="rId48"/>
    <p:sldLayoutId id="2147483738" r:id="rId49"/>
    <p:sldLayoutId id="2147483675" r:id="rId50"/>
    <p:sldLayoutId id="2147483650" r:id="rId51"/>
    <p:sldLayoutId id="2147483652" r:id="rId52"/>
    <p:sldLayoutId id="2147483750" r:id="rId53"/>
    <p:sldLayoutId id="2147483701" r:id="rId54"/>
    <p:sldLayoutId id="2147483665" r:id="rId55"/>
    <p:sldLayoutId id="2147483662" r:id="rId56"/>
    <p:sldLayoutId id="2147483664" r:id="rId57"/>
    <p:sldLayoutId id="2147483681" r:id="rId58"/>
    <p:sldLayoutId id="2147483679" r:id="rId59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lang="nb-NO" sz="2800" b="0" i="0" kern="1200" smtClean="0">
          <a:solidFill>
            <a:schemeClr val="tx1"/>
          </a:solidFill>
          <a:latin typeface="LFT Etica SB" panose="02000503040000020004" pitchFamily="2" charset="0"/>
          <a:ea typeface="+mj-ea"/>
          <a:cs typeface="LFT Etica SB" panose="02000503040000020004" pitchFamily="2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80000"/>
        <a:buFont typeface="Arial"/>
        <a:buChar char="•"/>
        <a:defRPr lang="nb-NO" sz="2400" b="0" i="0" kern="1200" smtClean="0">
          <a:solidFill>
            <a:schemeClr val="tx1"/>
          </a:solidFill>
          <a:latin typeface="LFT Etica" panose="02000503040000020004" pitchFamily="2" charset="0"/>
          <a:ea typeface="+mn-ea"/>
          <a:cs typeface="LFT Etica" panose="02000503040000020004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LFT Etica" panose="02000503040000020004" pitchFamily="2" charset="0"/>
          <a:ea typeface="+mn-ea"/>
          <a:cs typeface="LFT Etica" panose="02000503040000020004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LFT Etica" panose="02000503040000020004" pitchFamily="2" charset="0"/>
          <a:ea typeface="+mn-ea"/>
          <a:cs typeface="LFT Etica" panose="02000503040000020004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LFT Etica" panose="02000503040000020004" pitchFamily="2" charset="0"/>
          <a:ea typeface="+mn-ea"/>
          <a:cs typeface="LFT Etica" panose="02000503040000020004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LFT Etica" panose="02000503040000020004" pitchFamily="2" charset="0"/>
          <a:ea typeface="+mn-ea"/>
          <a:cs typeface="LFT Etica" panose="0200050304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8FD28DFD-75E1-47E4-8FD5-B5BF2275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0029D66-D870-4D08-8E36-AADF6404B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9EE2D1-ADD5-4929-A4BB-E69138414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DB00C-CC48-4EB0-A5C5-C423BA78F19F}" type="datetimeFigureOut">
              <a:rPr lang="nb-NO" smtClean="0"/>
              <a:t>16.01.2023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B315A42-DB57-4131-B4BF-AE91AF81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CE01DA8-EAC6-4703-9831-90391326C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D0B85-621B-42F2-9B7C-FE78A020EA7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2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iri.antonsen@nrk.no" TargetMode="External"/><Relationship Id="rId3" Type="http://schemas.openxmlformats.org/officeDocument/2006/relationships/hyperlink" Target="mailto:anne.ma.helland@nrk.no" TargetMode="External"/><Relationship Id="rId7" Type="http://schemas.openxmlformats.org/officeDocument/2006/relationships/hyperlink" Target="mailto:stian.malme@nrk.n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mailto:hanne.roaldsen@nrk.no" TargetMode="External"/><Relationship Id="rId5" Type="http://schemas.openxmlformats.org/officeDocument/2006/relationships/hyperlink" Target="mailto:vivi.stenberg@nrk.no" TargetMode="External"/><Relationship Id="rId10" Type="http://schemas.openxmlformats.org/officeDocument/2006/relationships/hyperlink" Target="mailto:siri@sesong1.no" TargetMode="External"/><Relationship Id="rId4" Type="http://schemas.openxmlformats.org/officeDocument/2006/relationships/hyperlink" Target="mailto:sverre.reiten@nrk.no" TargetMode="External"/><Relationship Id="rId9" Type="http://schemas.openxmlformats.org/officeDocument/2006/relationships/hyperlink" Target="mailto:steinar.bjorlykke@nrk.n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11D2811-6C21-A442-B0EC-9F5BC15E00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wrap="square" lIns="0" tIns="0" rIns="0" bIns="0">
            <a:normAutofit/>
          </a:bodyPr>
          <a:lstStyle/>
          <a:p>
            <a:r>
              <a:rPr lang="nb-NO" sz="4000">
                <a:latin typeface="LFTETICA-SEMIBOLD"/>
              </a:rPr>
              <a:t>HEI!</a:t>
            </a:r>
          </a:p>
          <a:p>
            <a:endParaRPr lang="nb-NO" sz="4000"/>
          </a:p>
          <a:p>
            <a:r>
              <a:rPr lang="nb-NO" sz="4000">
                <a:latin typeface="LFTETICA-SEMIBOLD"/>
              </a:rPr>
              <a:t>TAKK FOR SIST!</a:t>
            </a:r>
            <a:endParaRPr lang="nb-NO" sz="4000"/>
          </a:p>
        </p:txBody>
      </p:sp>
    </p:spTree>
    <p:extLst>
      <p:ext uri="{BB962C8B-B14F-4D97-AF65-F5344CB8AC3E}">
        <p14:creationId xmlns:p14="http://schemas.microsoft.com/office/powerpoint/2010/main" val="11266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957263"/>
            <a:ext cx="5977573" cy="5136356"/>
          </a:xfrm>
        </p:spPr>
        <p:txBody>
          <a:bodyPr>
            <a:normAutofit/>
          </a:bodyPr>
          <a:lstStyle/>
          <a:p>
            <a:br>
              <a:rPr lang="nb-NO"/>
            </a:br>
            <a:br>
              <a:rPr kumimoji="0" lang="nb-NO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nb-NO">
              <a:solidFill>
                <a:schemeClr val="bg2"/>
              </a:solidFill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FC864CC-1150-B069-E163-95FC6C9FCB4F}"/>
              </a:ext>
            </a:extLst>
          </p:cNvPr>
          <p:cNvSpPr txBox="1"/>
          <p:nvPr/>
        </p:nvSpPr>
        <p:spPr>
          <a:xfrm>
            <a:off x="252185" y="955576"/>
            <a:ext cx="6607856" cy="59871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nb-NO" sz="28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/>
              </a:rPr>
              <a:t>Hvordan gjøre publikumsopplevelsen på MGP bedre, for publikum og NRK?</a:t>
            </a:r>
            <a:br>
              <a:rPr lang="nb-NO" sz="28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FT Etica" panose="02000503040000020004" pitchFamily="2" charset="0"/>
              </a:rPr>
            </a:br>
            <a:endParaRPr lang="nb-NO" sz="2800" b="1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r>
              <a:rPr lang="nb-NO" sz="2400">
                <a:solidFill>
                  <a:schemeClr val="bg1"/>
                </a:solidFill>
              </a:rPr>
              <a:t>Locations:</a:t>
            </a:r>
          </a:p>
          <a:p>
            <a:r>
              <a:rPr lang="nb-NO" sz="2400">
                <a:solidFill>
                  <a:schemeClr val="bg1"/>
                </a:solidFill>
              </a:rPr>
              <a:t>Utenfor arena, foaje og i arena</a:t>
            </a:r>
          </a:p>
          <a:p>
            <a:endParaRPr lang="nb-NO" sz="2400">
              <a:solidFill>
                <a:schemeClr val="bg1"/>
              </a:solidFill>
            </a:endParaRPr>
          </a:p>
          <a:p>
            <a:r>
              <a:rPr lang="nb-NO" sz="2400">
                <a:solidFill>
                  <a:schemeClr val="bg1"/>
                </a:solidFill>
              </a:rPr>
              <a:t>Dele opplevelsen, </a:t>
            </a:r>
            <a:r>
              <a:rPr lang="nb-NO" sz="2400" err="1">
                <a:solidFill>
                  <a:schemeClr val="bg1"/>
                </a:solidFill>
              </a:rPr>
              <a:t>some</a:t>
            </a:r>
            <a:endParaRPr lang="nb-NO" sz="2400">
              <a:solidFill>
                <a:schemeClr val="bg1"/>
              </a:solidFill>
            </a:endParaRPr>
          </a:p>
          <a:p>
            <a:r>
              <a:rPr lang="nb-NO" sz="2400">
                <a:solidFill>
                  <a:schemeClr val="bg1"/>
                </a:solidFill>
              </a:rPr>
              <a:t>I Foaje, opplevelsen må starte her, </a:t>
            </a:r>
            <a:r>
              <a:rPr lang="nb-NO" sz="2400" err="1">
                <a:solidFill>
                  <a:schemeClr val="bg1"/>
                </a:solidFill>
              </a:rPr>
              <a:t>oppgiring</a:t>
            </a:r>
            <a:r>
              <a:rPr lang="nb-NO" sz="2400">
                <a:solidFill>
                  <a:schemeClr val="bg1"/>
                </a:solidFill>
              </a:rPr>
              <a:t>. </a:t>
            </a:r>
          </a:p>
          <a:p>
            <a:r>
              <a:rPr lang="nb-NO" sz="2400">
                <a:solidFill>
                  <a:schemeClr val="bg1"/>
                </a:solidFill>
              </a:rPr>
              <a:t>Lett delbar</a:t>
            </a:r>
          </a:p>
          <a:p>
            <a:r>
              <a:rPr lang="nb-NO" sz="2400">
                <a:solidFill>
                  <a:schemeClr val="bg1"/>
                </a:solidFill>
              </a:rPr>
              <a:t>60 års historikk, mye innhold!</a:t>
            </a:r>
          </a:p>
          <a:p>
            <a:r>
              <a:rPr lang="nb-NO" sz="2400">
                <a:solidFill>
                  <a:schemeClr val="bg1"/>
                </a:solidFill>
              </a:rPr>
              <a:t>I salen: Oppvarming? Økt deltagelse utover latter og applaus?</a:t>
            </a:r>
          </a:p>
          <a:p>
            <a:r>
              <a:rPr lang="nb-NO" sz="2400">
                <a:solidFill>
                  <a:schemeClr val="bg1"/>
                </a:solidFill>
              </a:rPr>
              <a:t>Utskiftbar – til </a:t>
            </a:r>
            <a:r>
              <a:rPr lang="nb-NO" sz="2400" err="1">
                <a:solidFill>
                  <a:schemeClr val="bg1"/>
                </a:solidFill>
              </a:rPr>
              <a:t>feks</a:t>
            </a:r>
            <a:r>
              <a:rPr lang="nb-NO" sz="2400">
                <a:solidFill>
                  <a:schemeClr val="bg1"/>
                </a:solidFill>
              </a:rPr>
              <a:t> idrettsgalla</a:t>
            </a:r>
          </a:p>
          <a:p>
            <a:r>
              <a:rPr lang="nb-NO" sz="2400">
                <a:solidFill>
                  <a:schemeClr val="bg1"/>
                </a:solidFill>
              </a:rPr>
              <a:t>Valgdagsmåling, ta tempen?</a:t>
            </a:r>
          </a:p>
          <a:p>
            <a:endParaRPr lang="nb-NO">
              <a:solidFill>
                <a:schemeClr val="bg1"/>
              </a:solidFill>
            </a:endParaRPr>
          </a:p>
          <a:p>
            <a:pPr algn="l"/>
            <a:endParaRPr lang="nb-NO" err="1">
              <a:latin typeface="LFTETICA-BOOK" panose="02000503040000020004" pitchFamily="2" charset="77"/>
            </a:endParaRPr>
          </a:p>
        </p:txBody>
      </p:sp>
      <p:pic>
        <p:nvPicPr>
          <p:cNvPr id="4" name="Bilde 3" descr="Et bilde som inneholder forskjellig, diverse, samme, poserer&#10;&#10;Automatisk generert beskrivelse">
            <a:extLst>
              <a:ext uri="{FF2B5EF4-FFF2-40B4-BE49-F238E27FC236}">
                <a16:creationId xmlns:a16="http://schemas.microsoft.com/office/drawing/2014/main" id="{A03D6A8F-D706-D188-535E-EE0765E7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050" y="941062"/>
            <a:ext cx="4515238" cy="2584379"/>
          </a:xfrm>
          <a:prstGeom prst="rect">
            <a:avLst/>
          </a:prstGeom>
        </p:spPr>
      </p:pic>
      <p:pic>
        <p:nvPicPr>
          <p:cNvPr id="3074" name="Picture 2" descr="Bobbysocks – Store norske leksikon">
            <a:extLst>
              <a:ext uri="{FF2B5EF4-FFF2-40B4-BE49-F238E27FC236}">
                <a16:creationId xmlns:a16="http://schemas.microsoft.com/office/drawing/2014/main" id="{1E72A197-7E94-6FDD-0165-4399B111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6" y="3647068"/>
            <a:ext cx="4502652" cy="30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22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80" y="891915"/>
            <a:ext cx="10494236" cy="1731643"/>
          </a:xfrm>
        </p:spPr>
        <p:txBody>
          <a:bodyPr>
            <a:noAutofit/>
          </a:bodyPr>
          <a:lstStyle/>
          <a:p>
            <a:br>
              <a:rPr lang="nb-NO" sz="2400" i="1" dirty="0">
                <a:latin typeface="LFT Etica SB"/>
              </a:rPr>
            </a:br>
            <a:br>
              <a:rPr lang="nb-NO" sz="2400" i="1" dirty="0">
                <a:latin typeface="LFT Etica SB"/>
              </a:rPr>
            </a:br>
            <a:r>
              <a:rPr lang="nb-NO" sz="2800" dirty="0">
                <a:solidFill>
                  <a:schemeClr val="bg1"/>
                </a:solidFill>
                <a:latin typeface="LFT Etica SB"/>
              </a:rPr>
              <a:t>Visjon: </a:t>
            </a:r>
            <a:r>
              <a:rPr lang="nb-NO" sz="2800" i="1" dirty="0">
                <a:solidFill>
                  <a:schemeClr val="accent5"/>
                </a:solidFill>
                <a:latin typeface="LFT Etica SB"/>
              </a:rPr>
              <a:t>sammen skaper vi et Norge der alle hører til</a:t>
            </a:r>
            <a:br>
              <a:rPr lang="nb-NO" sz="2400" dirty="0">
                <a:solidFill>
                  <a:schemeClr val="accent5"/>
                </a:solidFill>
              </a:rPr>
            </a:br>
            <a:br>
              <a:rPr lang="nb-NO" sz="2800" dirty="0">
                <a:solidFill>
                  <a:schemeClr val="accent5"/>
                </a:solidFill>
              </a:rPr>
            </a:br>
            <a:endParaRPr lang="nb-NO" sz="2800" dirty="0">
              <a:solidFill>
                <a:schemeClr val="accent5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786E04-D55D-EA4A-B649-A71574B42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205" y="2280659"/>
            <a:ext cx="5865620" cy="404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b-NO" dirty="0"/>
              <a:t>Prioritert:</a:t>
            </a:r>
          </a:p>
          <a:p>
            <a:pPr lvl="1"/>
            <a:r>
              <a:rPr lang="nb-NO" dirty="0"/>
              <a:t>Flerkulturelt mangfold</a:t>
            </a:r>
          </a:p>
          <a:p>
            <a:pPr lvl="1"/>
            <a:r>
              <a:rPr lang="nb-NO" dirty="0"/>
              <a:t>Funksjonsmangfold</a:t>
            </a:r>
          </a:p>
          <a:p>
            <a:pPr lvl="1"/>
            <a:r>
              <a:rPr lang="nb-NO" dirty="0"/>
              <a:t>Kjønns- og LHBT+ mangfold</a:t>
            </a:r>
          </a:p>
          <a:p>
            <a:pPr lvl="1"/>
            <a:r>
              <a:rPr lang="nb-NO" dirty="0"/>
              <a:t>Språkmangfold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8" name="Bilde 8" descr="Et bilde som inneholder tekst&#10;&#10;Automatisk generert beskrivelse">
            <a:extLst>
              <a:ext uri="{FF2B5EF4-FFF2-40B4-BE49-F238E27FC236}">
                <a16:creationId xmlns:a16="http://schemas.microsoft.com/office/drawing/2014/main" id="{8E22EA06-F5D6-4778-822B-C2D06A2FF6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3395" y="2027873"/>
            <a:ext cx="5358752" cy="3086787"/>
          </a:xfrm>
        </p:spPr>
      </p:pic>
      <p:sp>
        <p:nvSpPr>
          <p:cNvPr id="4" name="Tittel 1">
            <a:extLst>
              <a:ext uri="{FF2B5EF4-FFF2-40B4-BE49-F238E27FC236}">
                <a16:creationId xmlns:a16="http://schemas.microsoft.com/office/drawing/2014/main" id="{39DE7AD5-9F5D-E1D2-4F11-2CCE53CAFB5A}"/>
              </a:ext>
            </a:extLst>
          </p:cNvPr>
          <p:cNvSpPr txBox="1">
            <a:spLocks/>
          </p:cNvSpPr>
          <p:nvPr/>
        </p:nvSpPr>
        <p:spPr>
          <a:xfrm>
            <a:off x="649480" y="323935"/>
            <a:ext cx="10494236" cy="11359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bg1"/>
              </a:buClr>
              <a:buNone/>
              <a:defRPr lang="nb-NO" sz="4000" b="1" i="0" kern="1200">
                <a:solidFill>
                  <a:schemeClr val="bg2"/>
                </a:solidFill>
                <a:latin typeface="LFT Etica SB" panose="02000503040000020004" pitchFamily="2" charset="0"/>
                <a:ea typeface="+mj-ea"/>
                <a:cs typeface="LFT Etica SB" panose="02000503040000020004" pitchFamily="2" charset="0"/>
              </a:defRPr>
            </a:lvl1pPr>
          </a:lstStyle>
          <a:p>
            <a:r>
              <a:rPr lang="nb-NO" sz="3200" dirty="0">
                <a:latin typeface="LFT Etica SB"/>
              </a:rPr>
              <a:t>Mangfold, tilgjengelighet og tilhørighet</a:t>
            </a:r>
            <a:endParaRPr lang="nb-NO" sz="3200" dirty="0"/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DC5509C2-45E6-6FA7-D644-3CBC8FC29A1F}"/>
              </a:ext>
            </a:extLst>
          </p:cNvPr>
          <p:cNvSpPr txBox="1">
            <a:spLocks/>
          </p:cNvSpPr>
          <p:nvPr/>
        </p:nvSpPr>
        <p:spPr>
          <a:xfrm>
            <a:off x="877501" y="5100263"/>
            <a:ext cx="10038193" cy="17316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Clr>
                <a:schemeClr val="bg1"/>
              </a:buClr>
              <a:buNone/>
              <a:defRPr lang="nb-NO" sz="4000" b="1" i="0" kern="1200">
                <a:solidFill>
                  <a:schemeClr val="bg2"/>
                </a:solidFill>
                <a:latin typeface="LFT Etica SB" panose="02000503040000020004" pitchFamily="2" charset="0"/>
                <a:ea typeface="+mj-ea"/>
                <a:cs typeface="LFT Etica SB" panose="02000503040000020004" pitchFamily="2" charset="0"/>
              </a:defRPr>
            </a:lvl1pPr>
          </a:lstStyle>
          <a:p>
            <a:br>
              <a:rPr lang="nb-NO" sz="2400" b="0" dirty="0">
                <a:latin typeface="LFT Etica SB"/>
              </a:rPr>
            </a:br>
            <a:r>
              <a:rPr lang="nb-NO" sz="2800" b="0" dirty="0">
                <a:solidFill>
                  <a:schemeClr val="bg1"/>
                </a:solidFill>
                <a:latin typeface="LFT Etica SB"/>
              </a:rPr>
              <a:t>ALLE - føler seg velkommen, sett, og at man hører til </a:t>
            </a:r>
          </a:p>
          <a:p>
            <a:r>
              <a:rPr lang="nb-NO" sz="2800" b="0" dirty="0">
                <a:solidFill>
                  <a:schemeClr val="bg1"/>
                </a:solidFill>
                <a:latin typeface="LFT Etica SB"/>
              </a:rPr>
              <a:t>ALLE – kan delta på alt</a:t>
            </a:r>
            <a:br>
              <a:rPr lang="nb-NO" sz="2400" b="0" dirty="0">
                <a:solidFill>
                  <a:schemeClr val="accent5"/>
                </a:solidFill>
              </a:rPr>
            </a:br>
            <a:br>
              <a:rPr lang="nb-NO" sz="2800" b="0" dirty="0">
                <a:solidFill>
                  <a:schemeClr val="accent5"/>
                </a:solidFill>
              </a:rPr>
            </a:br>
            <a:endParaRPr lang="nb-NO" sz="2800" b="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81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06" y="604982"/>
            <a:ext cx="10918479" cy="1839262"/>
          </a:xfrm>
        </p:spPr>
        <p:txBody>
          <a:bodyPr>
            <a:normAutofit fontScale="90000"/>
          </a:bodyPr>
          <a:lstStyle/>
          <a:p>
            <a:br>
              <a:rPr lang="nb-NO" sz="3100"/>
            </a:br>
            <a:br>
              <a:rPr lang="nb-NO" sz="3100"/>
            </a:br>
            <a:br>
              <a:rPr lang="nb-NO" sz="3100"/>
            </a:br>
            <a:r>
              <a:rPr lang="nb-NO" sz="3100" i="1">
                <a:latin typeface="LFT Etica SB"/>
              </a:rPr>
              <a:t>Visjon: Vi tar miljøhensyn i alle beslutninger</a:t>
            </a:r>
            <a:br>
              <a:rPr lang="nb-NO" sz="3200" i="1"/>
            </a:br>
            <a:r>
              <a:rPr lang="nb-NO" sz="3100">
                <a:latin typeface="LFT Etica SB"/>
              </a:rPr>
              <a:t>Hvordan gi publikum opplevelsen av at NRK-</a:t>
            </a:r>
            <a:r>
              <a:rPr lang="nb-NO" sz="3100" err="1">
                <a:latin typeface="LFT Etica SB"/>
              </a:rPr>
              <a:t>eventer</a:t>
            </a:r>
            <a:r>
              <a:rPr lang="nb-NO" sz="3100">
                <a:latin typeface="LFT Etica SB"/>
              </a:rPr>
              <a:t> er grønne?</a:t>
            </a:r>
            <a:br>
              <a:rPr lang="nb-NO" sz="3100"/>
            </a:br>
            <a:br>
              <a:rPr lang="nb-NO"/>
            </a:br>
            <a:endParaRPr lang="nb-NO">
              <a:solidFill>
                <a:schemeClr val="bg2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786E04-D55D-EA4A-B649-A71574B42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841" y="2743217"/>
            <a:ext cx="5476944" cy="4068604"/>
          </a:xfrm>
        </p:spPr>
        <p:txBody>
          <a:bodyPr>
            <a:normAutofit/>
          </a:bodyPr>
          <a:lstStyle/>
          <a:p>
            <a:r>
              <a:rPr lang="nb-NO" sz="2000"/>
              <a:t>Gjenbruk? </a:t>
            </a:r>
          </a:p>
          <a:p>
            <a:r>
              <a:rPr lang="nb-NO" sz="2000"/>
              <a:t>Servering?</a:t>
            </a:r>
          </a:p>
          <a:p>
            <a:r>
              <a:rPr lang="nb-NO" sz="2000"/>
              <a:t>Få med dekor hjem?</a:t>
            </a:r>
          </a:p>
          <a:p>
            <a:r>
              <a:rPr lang="nb-NO" sz="2000" err="1"/>
              <a:t>Gamifisering</a:t>
            </a:r>
            <a:r>
              <a:rPr lang="nb-NO" sz="2000"/>
              <a:t> </a:t>
            </a:r>
            <a:br>
              <a:rPr lang="nb-NO" sz="2000"/>
            </a:br>
            <a:r>
              <a:rPr lang="nb-NO" sz="2000"/>
              <a:t>(Poeng for gjenbruk av plastglasset ditt?)</a:t>
            </a:r>
          </a:p>
          <a:p>
            <a:r>
              <a:rPr lang="nb-NO" sz="2000"/>
              <a:t>Premiere bærekraftig transport?</a:t>
            </a:r>
          </a:p>
          <a:p>
            <a:endParaRPr lang="nb-NO" sz="2000"/>
          </a:p>
          <a:p>
            <a:endParaRPr lang="nb-NO"/>
          </a:p>
        </p:txBody>
      </p:sp>
      <p:pic>
        <p:nvPicPr>
          <p:cNvPr id="6" name="Bilde 5" descr="Et bilde som inneholder person, holder, grønn, hånd&#10;&#10;Automatisk generert beskrivelse">
            <a:extLst>
              <a:ext uri="{FF2B5EF4-FFF2-40B4-BE49-F238E27FC236}">
                <a16:creationId xmlns:a16="http://schemas.microsoft.com/office/drawing/2014/main" id="{71A90738-DFF7-E35A-7971-2869F5E7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62" y="2743217"/>
            <a:ext cx="4949097" cy="30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05" y="692209"/>
            <a:ext cx="10709590" cy="1991170"/>
          </a:xfrm>
        </p:spPr>
        <p:txBody>
          <a:bodyPr>
            <a:normAutofit/>
          </a:bodyPr>
          <a:lstStyle/>
          <a:p>
            <a:r>
              <a:rPr kumimoji="0" lang="nb-NO" sz="4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/>
              </a:rPr>
              <a:t>Hvordan gjøre publikumsopplevelsen på MGP bedre, for publikum og NRK?</a:t>
            </a:r>
            <a:br>
              <a:rPr lang="nb-NO" sz="40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 panose="02000503040000020004" pitchFamily="2" charset="0"/>
              </a:rPr>
            </a:br>
            <a:r>
              <a:rPr lang="nb-NO">
                <a:solidFill>
                  <a:schemeClr val="bg1"/>
                </a:solidFill>
              </a:rPr>
              <a:t>Case: MGP-finale i Trondheim Spektrum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786E04-D55D-EA4A-B649-A71574B42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1204" y="3033872"/>
            <a:ext cx="2660021" cy="33125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/>
              <a:t>Generalprøve </a:t>
            </a:r>
          </a:p>
          <a:p>
            <a:pPr marL="0" indent="0">
              <a:buNone/>
            </a:pPr>
            <a:r>
              <a:rPr lang="nb-NO"/>
              <a:t>Lørdag 4.feb </a:t>
            </a:r>
            <a:r>
              <a:rPr lang="nb-NO" err="1"/>
              <a:t>kl</a:t>
            </a:r>
            <a:r>
              <a:rPr lang="nb-NO"/>
              <a:t> 1430</a:t>
            </a:r>
          </a:p>
          <a:p>
            <a:pPr marL="0" indent="0">
              <a:buNone/>
            </a:pPr>
            <a:r>
              <a:rPr lang="nb-NO" u="sng"/>
              <a:t>Oppmøte: </a:t>
            </a:r>
            <a:r>
              <a:rPr lang="nb-NO"/>
              <a:t>inngang nedsiden ved elven, som samlet gruppe (80-90stk)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7672D3B-BB2E-1F7C-243F-77963CE8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77" y="3033872"/>
            <a:ext cx="6147007" cy="345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1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796065"/>
            <a:ext cx="10682923" cy="1107347"/>
          </a:xfrm>
        </p:spPr>
        <p:txBody>
          <a:bodyPr>
            <a:normAutofit/>
          </a:bodyPr>
          <a:lstStyle/>
          <a:p>
            <a:r>
              <a:rPr lang="nb-NO"/>
              <a:t>Kontaktpersoner</a:t>
            </a:r>
            <a:endParaRPr lang="nb-NO">
              <a:solidFill>
                <a:schemeClr val="bg2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786E04-D55D-EA4A-B649-A71574B42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840" y="1903412"/>
            <a:ext cx="10499566" cy="4480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latin typeface="LFT Etica"/>
              </a:rPr>
              <a:t>Anne </a:t>
            </a:r>
            <a:r>
              <a:rPr lang="nb-NO" dirty="0" err="1">
                <a:latin typeface="LFT Etica"/>
              </a:rPr>
              <a:t>Ma</a:t>
            </a:r>
            <a:r>
              <a:rPr lang="nb-NO" dirty="0">
                <a:latin typeface="LFT Etica"/>
              </a:rPr>
              <a:t> Helland, NRK Produksjon </a:t>
            </a:r>
            <a:r>
              <a:rPr lang="nb-NO" dirty="0">
                <a:latin typeface="LFT Etica"/>
                <a:hlinkClick r:id="rId3"/>
              </a:rPr>
              <a:t>anne.ma.helland@nrk.no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Sverre Reiten, NRK Marienlyst </a:t>
            </a:r>
            <a:r>
              <a:rPr lang="nb-NO" dirty="0">
                <a:latin typeface="LFT Etica"/>
                <a:hlinkClick r:id="rId4"/>
              </a:rPr>
              <a:t>sverre.reiten@nrk.no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Vivi Stenberg, NRK Underholdning </a:t>
            </a:r>
            <a:r>
              <a:rPr lang="nb-NO" dirty="0">
                <a:latin typeface="LFT Etica"/>
                <a:hlinkClick r:id="rId5"/>
              </a:rPr>
              <a:t>vivi.stenberg@nrk.no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Hanne Roaldsen, NRK Underholdning </a:t>
            </a:r>
            <a:r>
              <a:rPr lang="nb-NO" dirty="0">
                <a:latin typeface="LFT Etica"/>
                <a:hlinkClick r:id="rId6"/>
              </a:rPr>
              <a:t>hanne.roaldsen@nrk.no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Stian Malme, NRK Underholdning </a:t>
            </a:r>
            <a:r>
              <a:rPr lang="nb-NO" dirty="0">
                <a:latin typeface="LFT Etica"/>
                <a:hlinkClick r:id="rId7"/>
              </a:rPr>
              <a:t>stian.malme@nrk.no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Siri Antonsen, NRK Tilgjengelighet og mangfold </a:t>
            </a:r>
            <a:r>
              <a:rPr lang="nb-NO" dirty="0">
                <a:latin typeface="LFT Etica"/>
                <a:hlinkClick r:id="rId8"/>
              </a:rPr>
              <a:t>siri.antonsen@nrk.no</a:t>
            </a:r>
            <a:endParaRPr lang="nb-NO" dirty="0">
              <a:latin typeface="LFT Etica"/>
            </a:endParaRPr>
          </a:p>
          <a:p>
            <a:r>
              <a:rPr lang="nb-NO" dirty="0">
                <a:latin typeface="LFT Etica"/>
              </a:rPr>
              <a:t>Steinar Bjørlykke, NRK Tyholt Teknologi </a:t>
            </a:r>
            <a:r>
              <a:rPr lang="nb-NO" dirty="0">
                <a:solidFill>
                  <a:schemeClr val="tx2">
                    <a:lumMod val="60000"/>
                    <a:lumOff val="40000"/>
                  </a:schemeClr>
                </a:solidFill>
                <a:latin typeface="LFT Etic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steinar.bjorlykke@nrk.no</a:t>
            </a:r>
            <a:endParaRPr lang="nb-NO" dirty="0">
              <a:solidFill>
                <a:schemeClr val="tx2">
                  <a:lumMod val="60000"/>
                  <a:lumOff val="40000"/>
                </a:schemeClr>
              </a:solidFill>
              <a:latin typeface="LFT Etica"/>
            </a:endParaRPr>
          </a:p>
          <a:p>
            <a:r>
              <a:rPr lang="nb-NO" dirty="0">
                <a:latin typeface="LFT Etica"/>
              </a:rPr>
              <a:t>Siri H Hveem, Sesong 1 Publikum </a:t>
            </a:r>
            <a:r>
              <a:rPr lang="nb-NO" dirty="0">
                <a:latin typeface="LFT Etica"/>
                <a:hlinkClick r:id="rId10"/>
              </a:rPr>
              <a:t>siri@sesong1.no</a:t>
            </a:r>
            <a:endParaRPr lang="nb-NO" dirty="0">
              <a:latin typeface="LFT Etica"/>
            </a:endParaRPr>
          </a:p>
          <a:p>
            <a:pPr marL="0" indent="0">
              <a:buNone/>
            </a:pP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895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11D2811-6C21-A442-B0EC-9F5BC15E00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wrap="square" lIns="0" tIns="0" rIns="0" bIns="0">
            <a:normAutofit/>
          </a:bodyPr>
          <a:lstStyle/>
          <a:p>
            <a:r>
              <a:rPr lang="nb-NO" sz="4000"/>
              <a:t>LYKKE TIL!</a:t>
            </a:r>
          </a:p>
        </p:txBody>
      </p:sp>
    </p:spTree>
    <p:extLst>
      <p:ext uri="{BB962C8B-B14F-4D97-AF65-F5344CB8AC3E}">
        <p14:creationId xmlns:p14="http://schemas.microsoft.com/office/powerpoint/2010/main" val="135768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D72D11A6-6965-7E45-B282-6A1EDB3A0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nb-NO"/>
          </a:p>
          <a:p>
            <a:pPr marL="0" indent="0">
              <a:buNone/>
            </a:pPr>
            <a:endParaRPr lang="nb-NO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5DDD9BE6-CCD7-1E52-797D-78839A8E415F}"/>
              </a:ext>
            </a:extLst>
          </p:cNvPr>
          <p:cNvSpPr txBox="1"/>
          <p:nvPr/>
        </p:nvSpPr>
        <p:spPr>
          <a:xfrm>
            <a:off x="1586204" y="877078"/>
            <a:ext cx="8562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2000" b="1">
                <a:solidFill>
                  <a:schemeClr val="bg1"/>
                </a:solidFill>
                <a:latin typeface="LFT Etica" panose="02000503040000020004" pitchFamily="2" charset="0"/>
              </a:rPr>
              <a:t>OPPLEGG:</a:t>
            </a:r>
          </a:p>
          <a:p>
            <a:pPr algn="l"/>
            <a:endParaRPr lang="nb-NO" sz="1600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r>
              <a:rPr lang="nb-NO" sz="1600">
                <a:solidFill>
                  <a:schemeClr val="bg1"/>
                </a:solidFill>
                <a:latin typeface="LFT Etica" panose="02000503040000020004" pitchFamily="2" charset="0"/>
              </a:rPr>
              <a:t>Presentasjon av oppgavene:</a:t>
            </a:r>
            <a:br>
              <a:rPr lang="nb-NO" sz="1600">
                <a:solidFill>
                  <a:schemeClr val="bg1"/>
                </a:solidFill>
                <a:latin typeface="LFT Etica" panose="02000503040000020004" pitchFamily="2" charset="0"/>
              </a:rPr>
            </a:br>
            <a:r>
              <a:rPr lang="nb-NO" sz="1600">
                <a:solidFill>
                  <a:schemeClr val="bg1"/>
                </a:solidFill>
                <a:latin typeface="LFT Etica" panose="02000503040000020004" pitchFamily="2" charset="0"/>
              </a:rPr>
              <a:t>NTNU Gløshaugen Trondheim</a:t>
            </a:r>
          </a:p>
          <a:p>
            <a:pPr algn="l"/>
            <a:endParaRPr lang="nb-NO" sz="1600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r>
              <a:rPr lang="nb-NO" sz="2000" b="1">
                <a:solidFill>
                  <a:schemeClr val="bg1"/>
                </a:solidFill>
                <a:latin typeface="LFT Etica" panose="02000503040000020004" pitchFamily="2" charset="0"/>
              </a:rPr>
              <a:t>MANDAG 16.JANUAR KL 1215-13 (+++)</a:t>
            </a:r>
          </a:p>
          <a:p>
            <a:pPr algn="l"/>
            <a:endParaRPr lang="nb-NO" sz="1600" b="1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endParaRPr lang="nb-NO" sz="1600" b="1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endParaRPr lang="nb-NO" sz="1600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r>
              <a:rPr lang="nb-NO" sz="1600">
                <a:solidFill>
                  <a:schemeClr val="bg1"/>
                </a:solidFill>
                <a:latin typeface="LFT Etica" panose="02000503040000020004" pitchFamily="2" charset="0"/>
              </a:rPr>
              <a:t>Leveranse av oppgaven:</a:t>
            </a:r>
          </a:p>
          <a:p>
            <a:pPr algn="l"/>
            <a:r>
              <a:rPr lang="nb-NO" sz="1600">
                <a:solidFill>
                  <a:schemeClr val="bg1"/>
                </a:solidFill>
                <a:latin typeface="LFT Etica" panose="02000503040000020004" pitchFamily="2" charset="0"/>
              </a:rPr>
              <a:t>NTNU Gløshaugen Trondheim</a:t>
            </a:r>
          </a:p>
          <a:p>
            <a:pPr algn="l"/>
            <a:endParaRPr lang="nb-NO" sz="1600" b="1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 algn="l"/>
            <a:r>
              <a:rPr lang="nb-NO" sz="2000" b="1">
                <a:solidFill>
                  <a:schemeClr val="bg1"/>
                </a:solidFill>
                <a:latin typeface="LFT Etica" panose="02000503040000020004" pitchFamily="2" charset="0"/>
              </a:rPr>
              <a:t>April?</a:t>
            </a:r>
          </a:p>
        </p:txBody>
      </p:sp>
    </p:spTree>
    <p:extLst>
      <p:ext uri="{BB962C8B-B14F-4D97-AF65-F5344CB8AC3E}">
        <p14:creationId xmlns:p14="http://schemas.microsoft.com/office/powerpoint/2010/main" val="188543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9C2DC5-24C8-3646-BFDD-C6ED37F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GØY!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2485D028-846F-E1D4-7209-43BA9AFC5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18" y="63500"/>
            <a:ext cx="67945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9C2DC5-24C8-3646-BFDD-C6ED37F8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BRA IDEER!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267D6E60-8D61-8CA9-56AD-2D8210B322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65784" y="283833"/>
            <a:ext cx="6029373" cy="2710452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AC11D65-A158-C75F-17DC-D94D8BFC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730" y="4759856"/>
            <a:ext cx="3662849" cy="200179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25732E9D-4627-9A50-F39E-EF2519C6B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85" y="2442399"/>
            <a:ext cx="3608944" cy="4270583"/>
          </a:xfrm>
          <a:prstGeom prst="rect">
            <a:avLst/>
          </a:prstGeom>
        </p:spPr>
      </p:pic>
      <p:pic>
        <p:nvPicPr>
          <p:cNvPr id="13" name="Bilde 12" descr="Et bilde som inneholder tekst, overvåke, innendørs, skjerm&#10;&#10;Automatisk generert beskrivelse">
            <a:extLst>
              <a:ext uri="{FF2B5EF4-FFF2-40B4-BE49-F238E27FC236}">
                <a16:creationId xmlns:a16="http://schemas.microsoft.com/office/drawing/2014/main" id="{8F985F2F-908B-EAF4-2063-3455D596B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729" y="2442399"/>
            <a:ext cx="3662850" cy="24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5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99291D23-D3E3-9213-CDA1-9C9077FF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34" y="2849660"/>
            <a:ext cx="7378700" cy="3860800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5246857A-6A09-A884-988D-070207E8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681" y="147540"/>
            <a:ext cx="2508342" cy="2702120"/>
          </a:xfrm>
          <a:prstGeom prst="rect">
            <a:avLst/>
          </a:prstGeom>
        </p:spPr>
      </p:pic>
      <p:pic>
        <p:nvPicPr>
          <p:cNvPr id="6" name="Bilde 5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B767BA8E-9CEE-259A-C178-52A089567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551" y="147540"/>
            <a:ext cx="4302020" cy="264896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AAAEBDB-2EF4-5678-64F7-91339AD8B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0" y="147540"/>
            <a:ext cx="4928071" cy="65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7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1">
            <a:extLst>
              <a:ext uri="{FF2B5EF4-FFF2-40B4-BE49-F238E27FC236}">
                <a16:creationId xmlns:a16="http://schemas.microsoft.com/office/drawing/2014/main" id="{80294448-B6AE-944D-9D0A-09CB7A08B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8286" y="2026618"/>
            <a:ext cx="7257600" cy="2057211"/>
          </a:xfrm>
        </p:spPr>
        <p:txBody>
          <a:bodyPr/>
          <a:lstStyle/>
          <a:p>
            <a:r>
              <a:rPr lang="nb-NO"/>
              <a:t>Vi trenger fortsatt hjelp.</a:t>
            </a:r>
          </a:p>
          <a:p>
            <a:r>
              <a:rPr lang="nb-NO"/>
              <a:t>Her er ny oppgave</a:t>
            </a:r>
          </a:p>
        </p:txBody>
      </p:sp>
    </p:spTree>
    <p:extLst>
      <p:ext uri="{BB962C8B-B14F-4D97-AF65-F5344CB8AC3E}">
        <p14:creationId xmlns:p14="http://schemas.microsoft.com/office/powerpoint/2010/main" val="342164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957263"/>
            <a:ext cx="5977573" cy="5136356"/>
          </a:xfrm>
        </p:spPr>
        <p:txBody>
          <a:bodyPr>
            <a:normAutofit/>
          </a:bodyPr>
          <a:lstStyle/>
          <a:p>
            <a:br>
              <a:rPr lang="nb-NO"/>
            </a:br>
            <a:r>
              <a:rPr kumimoji="0" lang="nb-NO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FT Etica" panose="02000503040000020004" pitchFamily="2" charset="0"/>
                <a:ea typeface="+mn-ea"/>
                <a:cs typeface="+mn-cs"/>
              </a:rPr>
              <a:t>Hvordan gjøre publikumsopplevelsen på NRK sine </a:t>
            </a:r>
            <a:r>
              <a:rPr kumimoji="0" lang="nb-NO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LFT Etica" panose="02000503040000020004" pitchFamily="2" charset="0"/>
                <a:ea typeface="+mn-ea"/>
                <a:cs typeface="+mn-cs"/>
              </a:rPr>
              <a:t>eventer</a:t>
            </a:r>
            <a:r>
              <a:rPr kumimoji="0" lang="nb-NO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FT Etica" panose="02000503040000020004" pitchFamily="2" charset="0"/>
                <a:ea typeface="+mn-ea"/>
                <a:cs typeface="+mn-cs"/>
              </a:rPr>
              <a:t> bedre, for publikum og NRK?</a:t>
            </a:r>
            <a:br>
              <a:rPr kumimoji="0" lang="nb-NO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lang="nb-NO">
              <a:solidFill>
                <a:schemeClr val="bg2"/>
              </a:solidFill>
            </a:endParaRPr>
          </a:p>
        </p:txBody>
      </p:sp>
      <p:pic>
        <p:nvPicPr>
          <p:cNvPr id="8" name="Plassholder for innhold 7" descr="Et bilde som inneholder person, personer, gruppe, folkemengde&#10;&#10;Automatisk generert beskrivelse">
            <a:extLst>
              <a:ext uri="{FF2B5EF4-FFF2-40B4-BE49-F238E27FC236}">
                <a16:creationId xmlns:a16="http://schemas.microsoft.com/office/drawing/2014/main" id="{1E098E11-3CFF-2ABC-680E-C27CF69F6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87613" y="1485900"/>
            <a:ext cx="3238028" cy="4317371"/>
          </a:xfr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940C717C-BA8F-5F5F-89D0-18F73C45960D}"/>
              </a:ext>
            </a:extLst>
          </p:cNvPr>
          <p:cNvSpPr txBox="1"/>
          <p:nvPr/>
        </p:nvSpPr>
        <p:spPr>
          <a:xfrm>
            <a:off x="7587613" y="5803271"/>
            <a:ext cx="303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>
                <a:solidFill>
                  <a:schemeClr val="bg2"/>
                </a:solidFill>
                <a:latin typeface="LFTETICA-BOOK" panose="02000503040000020004" pitchFamily="2" charset="77"/>
              </a:rPr>
              <a:t>MGP! Du skulle vært der!!!</a:t>
            </a:r>
          </a:p>
        </p:txBody>
      </p:sp>
    </p:spTree>
    <p:extLst>
      <p:ext uri="{BB962C8B-B14F-4D97-AF65-F5344CB8AC3E}">
        <p14:creationId xmlns:p14="http://schemas.microsoft.com/office/powerpoint/2010/main" val="295446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2">
            <a:extLst>
              <a:ext uri="{FF2B5EF4-FFF2-40B4-BE49-F238E27FC236}">
                <a16:creationId xmlns:a16="http://schemas.microsoft.com/office/drawing/2014/main" id="{B828BF39-D272-470C-B6DA-0D8C33819F0C}"/>
              </a:ext>
            </a:extLst>
          </p:cNvPr>
          <p:cNvSpPr/>
          <p:nvPr/>
        </p:nvSpPr>
        <p:spPr>
          <a:xfrm flipH="1">
            <a:off x="3217188" y="-23382"/>
            <a:ext cx="8982633" cy="6877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3"/>
                </a:moveTo>
                <a:lnTo>
                  <a:pt x="18861" y="21600"/>
                </a:lnTo>
                <a:lnTo>
                  <a:pt x="0" y="21600"/>
                </a:lnTo>
                <a:lnTo>
                  <a:pt x="2" y="0"/>
                </a:lnTo>
                <a:lnTo>
                  <a:pt x="21600" y="33"/>
                </a:lnTo>
                <a:close/>
              </a:path>
            </a:pathLst>
          </a:custGeom>
          <a:gradFill>
            <a:gsLst>
              <a:gs pos="0">
                <a:srgbClr val="2E1352">
                  <a:alpha val="57314"/>
                </a:srgbClr>
              </a:gs>
              <a:gs pos="52917">
                <a:srgbClr val="17629E">
                  <a:alpha val="57314"/>
                </a:srgbClr>
              </a:gs>
              <a:gs pos="99068">
                <a:srgbClr val="00B1EB">
                  <a:alpha val="57314"/>
                </a:srgbClr>
              </a:gs>
            </a:gsLst>
            <a:lin ang="19349318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FT Etica Bk"/>
              <a:ea typeface="LFT Etica Bk" charset="0"/>
              <a:cs typeface="LFT Etica Bk" charset="0"/>
              <a:sym typeface="LFT Etica Display Thin"/>
            </a:endParaRPr>
          </a:p>
        </p:txBody>
      </p:sp>
      <p:sp>
        <p:nvSpPr>
          <p:cNvPr id="4" name="Shape 233">
            <a:extLst>
              <a:ext uri="{FF2B5EF4-FFF2-40B4-BE49-F238E27FC236}">
                <a16:creationId xmlns:a16="http://schemas.microsoft.com/office/drawing/2014/main" id="{4AC602E0-65CC-4EF8-BF9B-102487404490}"/>
              </a:ext>
            </a:extLst>
          </p:cNvPr>
          <p:cNvSpPr/>
          <p:nvPr/>
        </p:nvSpPr>
        <p:spPr>
          <a:xfrm>
            <a:off x="214429" y="5015610"/>
            <a:ext cx="3851209" cy="95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ts val="4500"/>
              </a:lnSpc>
              <a:defRPr sz="4000" cap="all" spc="200">
                <a:solidFill>
                  <a:srgbClr val="00B1EB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ExtraBold" charset="0"/>
                <a:ea typeface="LFTEtica-ExtraBold" charset="0"/>
                <a:cs typeface="LFTEtica-ExtraBold" charset="0"/>
                <a:sym typeface="LFT Etica Bold"/>
              </a:rPr>
              <a:t>NRK er en publisist og innholdsprodusent i verdensklasse</a:t>
            </a:r>
          </a:p>
        </p:txBody>
      </p:sp>
      <p:sp>
        <p:nvSpPr>
          <p:cNvPr id="5" name="Shape 233">
            <a:extLst>
              <a:ext uri="{FF2B5EF4-FFF2-40B4-BE49-F238E27FC236}">
                <a16:creationId xmlns:a16="http://schemas.microsoft.com/office/drawing/2014/main" id="{D74DA7A2-578D-42BE-B09F-2AB5B39473A6}"/>
              </a:ext>
            </a:extLst>
          </p:cNvPr>
          <p:cNvSpPr/>
          <p:nvPr/>
        </p:nvSpPr>
        <p:spPr>
          <a:xfrm>
            <a:off x="214429" y="2935754"/>
            <a:ext cx="3440925" cy="94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ts val="4500"/>
              </a:lnSpc>
              <a:defRPr sz="4000" cap="all" spc="200">
                <a:solidFill>
                  <a:srgbClr val="00B1EB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ExtraBold" charset="0"/>
                <a:ea typeface="LFTEtica-ExtraBold" charset="0"/>
                <a:cs typeface="LFTEtica-ExtraBold" charset="0"/>
                <a:sym typeface="LFT Etica Bold"/>
              </a:rPr>
              <a:t>NRK samler og engasjerer alle som bor i Norge</a:t>
            </a:r>
          </a:p>
        </p:txBody>
      </p:sp>
      <p:sp>
        <p:nvSpPr>
          <p:cNvPr id="6" name="Shape 234">
            <a:extLst>
              <a:ext uri="{FF2B5EF4-FFF2-40B4-BE49-F238E27FC236}">
                <a16:creationId xmlns:a16="http://schemas.microsoft.com/office/drawing/2014/main" id="{0609A748-3B93-40A0-B5A1-926562A811A5}"/>
              </a:ext>
            </a:extLst>
          </p:cNvPr>
          <p:cNvSpPr/>
          <p:nvPr/>
        </p:nvSpPr>
        <p:spPr>
          <a:xfrm>
            <a:off x="4081353" y="2619887"/>
            <a:ext cx="5710735" cy="1310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4000" spc="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tilbyr innhold som folk finner, velger og elsker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er tett på publikum, til for alle og kjenner folk i Norge best</a:t>
            </a:r>
            <a:endParaRPr kumimoji="0" lang="nb-NO" sz="14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FT Etica Bk"/>
              <a:ea typeface="LFT Etica Bk" charset="0"/>
              <a:cs typeface="LFT Etica Bk" charset="0"/>
              <a:sym typeface="LFT Etica Display Thin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er den beste formidleren av norsk og samisk virkelighet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skaper åpne møteplasser, ny forståelse og opplevelser som setter spor</a:t>
            </a:r>
          </a:p>
        </p:txBody>
      </p:sp>
      <p:sp>
        <p:nvSpPr>
          <p:cNvPr id="7" name="Shape 233">
            <a:extLst>
              <a:ext uri="{FF2B5EF4-FFF2-40B4-BE49-F238E27FC236}">
                <a16:creationId xmlns:a16="http://schemas.microsoft.com/office/drawing/2014/main" id="{930E1C46-6E19-4B24-8A47-DBFDD29AA2C5}"/>
              </a:ext>
            </a:extLst>
          </p:cNvPr>
          <p:cNvSpPr/>
          <p:nvPr/>
        </p:nvSpPr>
        <p:spPr>
          <a:xfrm>
            <a:off x="214429" y="911603"/>
            <a:ext cx="3440954" cy="95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ts val="4500"/>
              </a:lnSpc>
              <a:defRPr sz="4000" cap="all" spc="200">
                <a:solidFill>
                  <a:srgbClr val="00B1EB"/>
                </a:solidFill>
                <a:latin typeface="LFT Etica Bold"/>
                <a:ea typeface="LFT Etica Bold"/>
                <a:cs typeface="LFT Etica Bold"/>
                <a:sym typeface="LFT Etica Bold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ExtraBold" charset="0"/>
                <a:ea typeface="LFTEtica-ExtraBold" charset="0"/>
                <a:cs typeface="LFTEtica-ExtraBold" charset="0"/>
                <a:sym typeface="LFT Etica Bold"/>
              </a:rPr>
              <a:t>NRK styrker og utvikler demokratiet</a:t>
            </a:r>
          </a:p>
        </p:txBody>
      </p:sp>
      <p:sp>
        <p:nvSpPr>
          <p:cNvPr id="8" name="Shape 234">
            <a:extLst>
              <a:ext uri="{FF2B5EF4-FFF2-40B4-BE49-F238E27FC236}">
                <a16:creationId xmlns:a16="http://schemas.microsoft.com/office/drawing/2014/main" id="{E8BF17E0-B991-4845-9C4A-45F5E167A489}"/>
              </a:ext>
            </a:extLst>
          </p:cNvPr>
          <p:cNvSpPr/>
          <p:nvPr/>
        </p:nvSpPr>
        <p:spPr>
          <a:xfrm>
            <a:off x="3685519" y="776658"/>
            <a:ext cx="5390134" cy="987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4000" spc="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bidrar til at folk forstår samfunnet, hverandre og seg selv bedre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bidrar til et inkluderende og nysgjerrig Norge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NRK styrker norsk og samisk språk og kultur</a:t>
            </a:r>
          </a:p>
        </p:txBody>
      </p:sp>
      <p:sp>
        <p:nvSpPr>
          <p:cNvPr id="9" name="Plassholder for lysbildenummer 3">
            <a:extLst>
              <a:ext uri="{FF2B5EF4-FFF2-40B4-BE49-F238E27FC236}">
                <a16:creationId xmlns:a16="http://schemas.microsoft.com/office/drawing/2014/main" id="{30C6B8BC-FB82-4C0E-ACE2-5A975D46C08E}"/>
              </a:ext>
            </a:extLst>
          </p:cNvPr>
          <p:cNvSpPr txBox="1">
            <a:spLocks/>
          </p:cNvSpPr>
          <p:nvPr/>
        </p:nvSpPr>
        <p:spPr>
          <a:xfrm>
            <a:off x="5944548" y="6540500"/>
            <a:ext cx="296556" cy="287258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E98479F3-08BC-4FCC-A572-05523A74C8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030" y="109546"/>
            <a:ext cx="597362" cy="21364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EB03AF26-6166-4EE3-8DB7-221B06EF8664}"/>
              </a:ext>
            </a:extLst>
          </p:cNvPr>
          <p:cNvSpPr/>
          <p:nvPr/>
        </p:nvSpPr>
        <p:spPr>
          <a:xfrm>
            <a:off x="9732036" y="5139463"/>
            <a:ext cx="1102244" cy="397643"/>
          </a:xfrm>
          <a:prstGeom prst="roundRect">
            <a:avLst/>
          </a:prstGeom>
          <a:solidFill>
            <a:srgbClr val="185F9B">
              <a:alpha val="40000"/>
            </a:srgbClr>
          </a:solidFill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Grønt løft</a:t>
            </a:r>
          </a:p>
        </p:txBody>
      </p:sp>
      <p:sp>
        <p:nvSpPr>
          <p:cNvPr id="12" name="Rektangel: avrundede hjørner 11">
            <a:extLst>
              <a:ext uri="{FF2B5EF4-FFF2-40B4-BE49-F238E27FC236}">
                <a16:creationId xmlns:a16="http://schemas.microsoft.com/office/drawing/2014/main" id="{E1C0A73A-C828-4605-B77A-05568ED1579B}"/>
              </a:ext>
            </a:extLst>
          </p:cNvPr>
          <p:cNvSpPr/>
          <p:nvPr/>
        </p:nvSpPr>
        <p:spPr>
          <a:xfrm>
            <a:off x="10919543" y="5139499"/>
            <a:ext cx="1133354" cy="397643"/>
          </a:xfrm>
          <a:prstGeom prst="roundRect">
            <a:avLst/>
          </a:prstGeom>
          <a:solidFill>
            <a:srgbClr val="185F9B">
              <a:alpha val="40000"/>
            </a:srgbClr>
          </a:solidFill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Strategi til handling</a:t>
            </a:r>
          </a:p>
        </p:txBody>
      </p: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3BF7C18B-C048-4259-8EA0-5CD43AF477DB}"/>
              </a:ext>
            </a:extLst>
          </p:cNvPr>
          <p:cNvSpPr/>
          <p:nvPr/>
        </p:nvSpPr>
        <p:spPr>
          <a:xfrm>
            <a:off x="10917603" y="4572000"/>
            <a:ext cx="1133354" cy="496746"/>
          </a:xfrm>
          <a:prstGeom prst="roundRect">
            <a:avLst/>
          </a:prstGeom>
          <a:solidFill>
            <a:srgbClr val="185F9B">
              <a:alpha val="40000"/>
            </a:srgbClr>
          </a:solidFill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Mer til  publisering og innhold</a:t>
            </a:r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39A53AE2-5877-4548-8EDB-B4927EC2D106}"/>
              </a:ext>
            </a:extLst>
          </p:cNvPr>
          <p:cNvSpPr/>
          <p:nvPr/>
        </p:nvSpPr>
        <p:spPr>
          <a:xfrm>
            <a:off x="9730096" y="4572000"/>
            <a:ext cx="1102245" cy="496746"/>
          </a:xfrm>
          <a:prstGeom prst="roundRect">
            <a:avLst/>
          </a:prstGeom>
          <a:solidFill>
            <a:srgbClr val="185F9B">
              <a:alpha val="40000"/>
            </a:srgbClr>
          </a:solidFill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Mangfold</a:t>
            </a:r>
          </a:p>
        </p:txBody>
      </p:sp>
      <p:sp>
        <p:nvSpPr>
          <p:cNvPr id="15" name="Rektangel: avrundede hjørner 14">
            <a:extLst>
              <a:ext uri="{FF2B5EF4-FFF2-40B4-BE49-F238E27FC236}">
                <a16:creationId xmlns:a16="http://schemas.microsoft.com/office/drawing/2014/main" id="{4D9B0D0A-1BD0-4C7E-9BF7-1624A627A3CA}"/>
              </a:ext>
            </a:extLst>
          </p:cNvPr>
          <p:cNvSpPr/>
          <p:nvPr/>
        </p:nvSpPr>
        <p:spPr>
          <a:xfrm>
            <a:off x="10972896" y="3548722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Utnytte NRKs unike fortrinn</a:t>
            </a:r>
          </a:p>
        </p:txBody>
      </p:sp>
      <p:sp>
        <p:nvSpPr>
          <p:cNvPr id="16" name="Rektangel: avrundede hjørner 15">
            <a:extLst>
              <a:ext uri="{FF2B5EF4-FFF2-40B4-BE49-F238E27FC236}">
                <a16:creationId xmlns:a16="http://schemas.microsoft.com/office/drawing/2014/main" id="{1E1576BB-1DEB-4DE9-BA48-1FBBB22AC734}"/>
              </a:ext>
            </a:extLst>
          </p:cNvPr>
          <p:cNvSpPr/>
          <p:nvPr/>
        </p:nvSpPr>
        <p:spPr>
          <a:xfrm>
            <a:off x="9766024" y="2592547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Yngre </a:t>
            </a:r>
            <a:b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</a:b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og bredere</a:t>
            </a:r>
          </a:p>
        </p:txBody>
      </p:sp>
      <p:sp>
        <p:nvSpPr>
          <p:cNvPr id="17" name="Rektangel: avrundede hjørner 16">
            <a:extLst>
              <a:ext uri="{FF2B5EF4-FFF2-40B4-BE49-F238E27FC236}">
                <a16:creationId xmlns:a16="http://schemas.microsoft.com/office/drawing/2014/main" id="{089A478B-E625-4217-8E96-41F9365A51D0}"/>
              </a:ext>
            </a:extLst>
          </p:cNvPr>
          <p:cNvSpPr/>
          <p:nvPr/>
        </p:nvSpPr>
        <p:spPr>
          <a:xfrm>
            <a:off x="10972896" y="2587784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Mer innhold for barn og unge</a:t>
            </a:r>
          </a:p>
        </p:txBody>
      </p:sp>
      <p:sp>
        <p:nvSpPr>
          <p:cNvPr id="18" name="Rektangel: avrundede hjørner 17">
            <a:extLst>
              <a:ext uri="{FF2B5EF4-FFF2-40B4-BE49-F238E27FC236}">
                <a16:creationId xmlns:a16="http://schemas.microsoft.com/office/drawing/2014/main" id="{0F8487F1-355B-4E0E-A3DF-5499E0E71D63}"/>
              </a:ext>
            </a:extLst>
          </p:cNvPr>
          <p:cNvSpPr/>
          <p:nvPr/>
        </p:nvSpPr>
        <p:spPr>
          <a:xfrm>
            <a:off x="9767995" y="3548722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Bygge valgbar posisjon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747102CE-9B22-431C-B4A9-1D79FE6D46FF}"/>
              </a:ext>
            </a:extLst>
          </p:cNvPr>
          <p:cNvSpPr/>
          <p:nvPr/>
        </p:nvSpPr>
        <p:spPr>
          <a:xfrm>
            <a:off x="9767995" y="3065176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Øke </a:t>
            </a:r>
            <a:b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</a:b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lojaliteten</a:t>
            </a:r>
          </a:p>
        </p:txBody>
      </p:sp>
      <p:sp>
        <p:nvSpPr>
          <p:cNvPr id="20" name="Rektangel: avrundede hjørner 19">
            <a:extLst>
              <a:ext uri="{FF2B5EF4-FFF2-40B4-BE49-F238E27FC236}">
                <a16:creationId xmlns:a16="http://schemas.microsoft.com/office/drawing/2014/main" id="{646136CE-BEF1-443E-A5EF-EB239E3EC62D}"/>
              </a:ext>
            </a:extLst>
          </p:cNvPr>
          <p:cNvSpPr/>
          <p:nvPr/>
        </p:nvSpPr>
        <p:spPr>
          <a:xfrm>
            <a:off x="10972896" y="3061287"/>
            <a:ext cx="1080000" cy="396000"/>
          </a:xfrm>
          <a:prstGeom prst="roundRect">
            <a:avLst/>
          </a:prstGeom>
          <a:solidFill>
            <a:srgbClr val="185F9B">
              <a:alpha val="40000"/>
            </a:srgbClr>
          </a:solidFill>
          <a:ln w="127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Best på egen plattform</a:t>
            </a:r>
          </a:p>
        </p:txBody>
      </p:sp>
      <p:sp>
        <p:nvSpPr>
          <p:cNvPr id="21" name="Rektangel: avrundede hjørner 20">
            <a:extLst>
              <a:ext uri="{FF2B5EF4-FFF2-40B4-BE49-F238E27FC236}">
                <a16:creationId xmlns:a16="http://schemas.microsoft.com/office/drawing/2014/main" id="{7FC93A80-91F9-4DF3-9F1F-8DD514BAC4C0}"/>
              </a:ext>
            </a:extLst>
          </p:cNvPr>
          <p:cNvSpPr/>
          <p:nvPr/>
        </p:nvSpPr>
        <p:spPr>
          <a:xfrm>
            <a:off x="9730096" y="5625943"/>
            <a:ext cx="1124131" cy="397643"/>
          </a:xfrm>
          <a:prstGeom prst="roundRect">
            <a:avLst/>
          </a:prstGeom>
          <a:solidFill>
            <a:srgbClr val="185F9B">
              <a:alpha val="40000"/>
            </a:srgbClr>
          </a:solidFill>
          <a:ln w="1905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Teknologi</a:t>
            </a:r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18281DD4-2719-4F55-8E65-A68A1C5AC4D5}"/>
              </a:ext>
            </a:extLst>
          </p:cNvPr>
          <p:cNvSpPr txBox="1"/>
          <p:nvPr/>
        </p:nvSpPr>
        <p:spPr>
          <a:xfrm>
            <a:off x="4311830" y="4783647"/>
            <a:ext cx="5480258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Vi utforsker og utvikler sammen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LFTEtica-Book" charset="0"/>
                <a:cs typeface="LFTEtica-Book" charset="0"/>
                <a:sym typeface="LFT Etica Display Thin"/>
              </a:rPr>
              <a:t>Vi er en inkluderende og bærekraftig arbeidsplass og samarbeidspartner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+mn-ea"/>
                <a:cs typeface="+mn-cs"/>
                <a:sym typeface="LFT Etica Display Thin"/>
              </a:rPr>
              <a:t>Vi forenkler og forbedrer måtene vi jobber på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FTEtica-Book"/>
              <a:ea typeface="+mn-ea"/>
              <a:cs typeface="+mn-cs"/>
              <a:sym typeface="LFT Etica Display Thin"/>
            </a:endParaRP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A69C6934-6FC9-4C0B-9D3D-F56A29FA2273}"/>
              </a:ext>
            </a:extLst>
          </p:cNvPr>
          <p:cNvSpPr txBox="1"/>
          <p:nvPr/>
        </p:nvSpPr>
        <p:spPr>
          <a:xfrm>
            <a:off x="4311830" y="5753143"/>
            <a:ext cx="6098058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FTEtica-Book"/>
                <a:ea typeface="+mn-ea"/>
                <a:cs typeface="+mn-cs"/>
                <a:sym typeface="LFT Etica Display Thin"/>
              </a:rPr>
              <a:t>Vi øker andelen ressurser til publisering og innhold</a:t>
            </a:r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2D45D175-F773-41C9-AB3F-7D97EE6A55F6}"/>
              </a:ext>
            </a:extLst>
          </p:cNvPr>
          <p:cNvSpPr txBox="1"/>
          <p:nvPr/>
        </p:nvSpPr>
        <p:spPr>
          <a:xfrm>
            <a:off x="268104" y="6394967"/>
            <a:ext cx="145461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>
                <a:ln>
                  <a:noFill/>
                </a:ln>
                <a:solidFill>
                  <a:srgbClr val="185F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Bokmål</a:t>
            </a:r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5209BFE5-EEB6-4D7F-B117-30D011E06340}"/>
              </a:ext>
            </a:extLst>
          </p:cNvPr>
          <p:cNvSpPr txBox="1"/>
          <p:nvPr/>
        </p:nvSpPr>
        <p:spPr>
          <a:xfrm>
            <a:off x="268104" y="302233"/>
            <a:ext cx="278860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NRKs strategiske mål: Bokmål</a:t>
            </a:r>
          </a:p>
        </p:txBody>
      </p:sp>
      <p:cxnSp>
        <p:nvCxnSpPr>
          <p:cNvPr id="26" name="Rett linje 25">
            <a:extLst>
              <a:ext uri="{FF2B5EF4-FFF2-40B4-BE49-F238E27FC236}">
                <a16:creationId xmlns:a16="http://schemas.microsoft.com/office/drawing/2014/main" id="{65C3DB9D-20B9-43DE-8119-2C7C1217D40F}"/>
              </a:ext>
            </a:extLst>
          </p:cNvPr>
          <p:cNvCxnSpPr>
            <a:cxnSpLocks/>
          </p:cNvCxnSpPr>
          <p:nvPr/>
        </p:nvCxnSpPr>
        <p:spPr>
          <a:xfrm>
            <a:off x="9676299" y="-19782"/>
            <a:ext cx="0" cy="68777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2FB7D64A-BC3F-4D87-A751-B28ED7C5974C}"/>
              </a:ext>
            </a:extLst>
          </p:cNvPr>
          <p:cNvSpPr txBox="1"/>
          <p:nvPr/>
        </p:nvSpPr>
        <p:spPr>
          <a:xfrm>
            <a:off x="10351511" y="295579"/>
            <a:ext cx="20804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FT Etica" panose="02000503040000020004" pitchFamily="50" charset="0"/>
                <a:ea typeface="+mn-ea"/>
                <a:cs typeface="+mn-cs"/>
              </a:rPr>
              <a:t>Strategiske innsatsområder</a:t>
            </a:r>
          </a:p>
        </p:txBody>
      </p:sp>
    </p:spTree>
    <p:extLst>
      <p:ext uri="{BB962C8B-B14F-4D97-AF65-F5344CB8AC3E}">
        <p14:creationId xmlns:p14="http://schemas.microsoft.com/office/powerpoint/2010/main" val="425237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796066"/>
            <a:ext cx="10683539" cy="72076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br>
              <a:rPr lang="nb-NO" sz="1300" b="1" i="0" kern="1200">
                <a:latin typeface="LFT Etica SB" panose="02000503040000020004" pitchFamily="2" charset="0"/>
                <a:ea typeface="+mj-ea"/>
                <a:cs typeface="LFT Etica SB" panose="02000503040000020004" pitchFamily="2" charset="0"/>
              </a:rPr>
            </a:br>
            <a:br>
              <a:rPr kumimoji="0" lang="nb-NO" sz="13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FT Etica SB" panose="02000503040000020004" pitchFamily="2" charset="0"/>
                <a:ea typeface="+mj-ea"/>
                <a:cs typeface="LFT Etica SB" panose="02000503040000020004" pitchFamily="2" charset="0"/>
              </a:rPr>
            </a:br>
            <a:endParaRPr lang="nb-NO" sz="1300" b="1" i="0" kern="1200">
              <a:latin typeface="LFT Etica SB" panose="02000503040000020004" pitchFamily="2" charset="0"/>
              <a:ea typeface="+mj-ea"/>
              <a:cs typeface="LFT Etica SB" panose="02000503040000020004" pitchFamily="2" charset="0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FC864CC-1150-B069-E163-95FC6C9FCB4F}"/>
              </a:ext>
            </a:extLst>
          </p:cNvPr>
          <p:cNvSpPr txBox="1"/>
          <p:nvPr/>
        </p:nvSpPr>
        <p:spPr>
          <a:xfrm>
            <a:off x="751840" y="1904105"/>
            <a:ext cx="4949713" cy="456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r>
              <a:rPr kumimoji="0" lang="nb-NO" sz="2500" b="1" u="none" strike="noStrike" cap="all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 panose="02000503040000020004" pitchFamily="2" charset="0"/>
              </a:rPr>
              <a:t>NRK samler og engasjerer alle som bor i Norge</a:t>
            </a: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endParaRPr kumimoji="0" lang="nb-NO" sz="2500" b="1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FT Etica" panose="02000503040000020004" pitchFamily="2" charset="0"/>
            </a:endParaRP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r>
              <a:rPr kumimoji="0" lang="nb-NO" sz="2500" b="1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 panose="02000503040000020004" pitchFamily="2" charset="0"/>
              </a:rPr>
              <a:t>NRK er tett på publikum, til for alle </a:t>
            </a:r>
            <a:r>
              <a:rPr kumimoji="0" lang="nb-NO" sz="2500" b="1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FT Etica" panose="02000503040000020004" pitchFamily="2" charset="0"/>
              </a:rPr>
              <a:t>og kjenner folk i Norge best</a:t>
            </a: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endParaRPr kumimoji="0" lang="nb-NO" sz="2500" b="1" u="none" strike="noStrike" cap="all" spc="2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FT Etica" panose="02000503040000020004" pitchFamily="2" charset="0"/>
            </a:endParaRP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r>
              <a:rPr lang="nb-NO" sz="2500" b="1">
                <a:solidFill>
                  <a:schemeClr val="bg1"/>
                </a:solidFill>
                <a:latin typeface="LFT Etica" panose="02000503040000020004" pitchFamily="2" charset="0"/>
              </a:rPr>
              <a:t>NRK skal samle familien i helgen og rundt de store </a:t>
            </a:r>
            <a:r>
              <a:rPr lang="nb-NO" sz="2500" b="1" err="1">
                <a:solidFill>
                  <a:schemeClr val="bg1"/>
                </a:solidFill>
                <a:latin typeface="LFT Etica" panose="02000503040000020004" pitchFamily="2" charset="0"/>
              </a:rPr>
              <a:t>eventene</a:t>
            </a:r>
            <a:r>
              <a:rPr lang="nb-NO" sz="2500" b="1">
                <a:solidFill>
                  <a:schemeClr val="bg1"/>
                </a:solidFill>
                <a:latin typeface="LFT Etica" panose="02000503040000020004" pitchFamily="2" charset="0"/>
              </a:rPr>
              <a:t>. </a:t>
            </a: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endParaRPr lang="nb-NO" sz="2500">
              <a:solidFill>
                <a:schemeClr val="bg1"/>
              </a:solidFill>
              <a:latin typeface="LFT Etica" panose="02000503040000020004" pitchFamily="2" charset="0"/>
            </a:endParaRPr>
          </a:p>
          <a:p>
            <a:pPr>
              <a:spcBef>
                <a:spcPct val="20000"/>
              </a:spcBef>
              <a:buClr>
                <a:schemeClr val="bg1"/>
              </a:buClr>
              <a:buFont typeface="Arial"/>
            </a:pPr>
            <a:endParaRPr lang="nb-NO" sz="2500">
              <a:solidFill>
                <a:schemeClr val="bg1"/>
              </a:solidFill>
              <a:latin typeface="LFT Etica" panose="02000503040000020004" pitchFamily="2" charset="0"/>
            </a:endParaRPr>
          </a:p>
        </p:txBody>
      </p:sp>
      <p:pic>
        <p:nvPicPr>
          <p:cNvPr id="1026" name="Picture 2" descr="Melodi Grand Prix Trondheim - Events - Visit Trondheim">
            <a:extLst>
              <a:ext uri="{FF2B5EF4-FFF2-40B4-BE49-F238E27FC236}">
                <a16:creationId xmlns:a16="http://schemas.microsoft.com/office/drawing/2014/main" id="{5D75C48D-7AEA-4610-3C97-2011DAF68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231" b="-2"/>
          <a:stretch/>
        </p:blipFill>
        <p:spPr bwMode="auto">
          <a:xfrm>
            <a:off x="6290572" y="868776"/>
            <a:ext cx="4947148" cy="45729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F4A4F9F8-ED3D-91DC-0A9D-BE7636C8F5E5}"/>
              </a:ext>
            </a:extLst>
          </p:cNvPr>
          <p:cNvSpPr txBox="1"/>
          <p:nvPr/>
        </p:nvSpPr>
        <p:spPr>
          <a:xfrm>
            <a:off x="751839" y="864059"/>
            <a:ext cx="4949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b-NO" sz="3200" b="1">
                <a:solidFill>
                  <a:schemeClr val="bg1"/>
                </a:solidFill>
                <a:latin typeface="LFT Etica" panose="02000503040000020004" pitchFamily="2" charset="0"/>
              </a:rPr>
              <a:t>Strategier og visjoner:</a:t>
            </a:r>
          </a:p>
        </p:txBody>
      </p:sp>
    </p:spTree>
    <p:extLst>
      <p:ext uri="{BB962C8B-B14F-4D97-AF65-F5344CB8AC3E}">
        <p14:creationId xmlns:p14="http://schemas.microsoft.com/office/powerpoint/2010/main" val="77723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0B5FD9-107A-3441-8930-AEB21D1F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796065"/>
            <a:ext cx="10682923" cy="1107347"/>
          </a:xfrm>
        </p:spPr>
        <p:txBody>
          <a:bodyPr>
            <a:normAutofit/>
          </a:bodyPr>
          <a:lstStyle/>
          <a:p>
            <a:r>
              <a:rPr lang="nb-NO">
                <a:solidFill>
                  <a:schemeClr val="bg2"/>
                </a:solidFill>
              </a:rPr>
              <a:t>Case: MGP-finale i Trondheim Spektrum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786E04-D55D-EA4A-B649-A71574B42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1204" y="1779855"/>
            <a:ext cx="2766377" cy="4566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/>
              <a:t>Generalprøve </a:t>
            </a:r>
          </a:p>
          <a:p>
            <a:pPr marL="0" indent="0">
              <a:buNone/>
            </a:pPr>
            <a:r>
              <a:rPr lang="nb-NO"/>
              <a:t>Lørdag 4.feb </a:t>
            </a:r>
            <a:r>
              <a:rPr lang="nb-NO" err="1"/>
              <a:t>kl</a:t>
            </a:r>
            <a:r>
              <a:rPr lang="nb-NO"/>
              <a:t> 1430</a:t>
            </a:r>
          </a:p>
          <a:p>
            <a:pPr marL="0" indent="0">
              <a:buNone/>
            </a:pPr>
            <a:r>
              <a:rPr lang="nb-NO" u="sng"/>
              <a:t>Oppmøte: </a:t>
            </a:r>
            <a:r>
              <a:rPr lang="nb-NO"/>
              <a:t>inngang nedsiden ved elven, som samlet gruppe (80-90stk)</a:t>
            </a:r>
          </a:p>
          <a:p>
            <a:pPr marL="0" indent="0">
              <a:buNone/>
            </a:pPr>
            <a:endParaRPr lang="nb-NO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7672D3B-BB2E-1F7C-243F-77963CE8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19" y="1862361"/>
            <a:ext cx="7523480" cy="42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87430"/>
      </p:ext>
    </p:extLst>
  </p:cSld>
  <p:clrMapOvr>
    <a:masterClrMapping/>
  </p:clrMapOvr>
</p:sld>
</file>

<file path=ppt/theme/theme1.xml><?xml version="1.0" encoding="utf-8"?>
<a:theme xmlns:a="http://schemas.openxmlformats.org/drawingml/2006/main" name="NRK_presentasjonsmal">
  <a:themeElements>
    <a:clrScheme name="NRK 2021-09">
      <a:dk1>
        <a:srgbClr val="000000"/>
      </a:dk1>
      <a:lt1>
        <a:srgbClr val="FFFFFF"/>
      </a:lt1>
      <a:dk2>
        <a:srgbClr val="0D305D"/>
      </a:dk2>
      <a:lt2>
        <a:srgbClr val="E8F7FF"/>
      </a:lt2>
      <a:accent1>
        <a:srgbClr val="2074DE"/>
      </a:accent1>
      <a:accent2>
        <a:srgbClr val="FFE3DE"/>
      </a:accent2>
      <a:accent3>
        <a:srgbClr val="FF7461"/>
      </a:accent3>
      <a:accent4>
        <a:srgbClr val="C3F3F7"/>
      </a:accent4>
      <a:accent5>
        <a:srgbClr val="FFDEFE"/>
      </a:accent5>
      <a:accent6>
        <a:srgbClr val="FF63B3"/>
      </a:accent6>
      <a:hlink>
        <a:srgbClr val="2075E1"/>
      </a:hlink>
      <a:folHlink>
        <a:srgbClr val="1245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accent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LFTETICA-BOOK" panose="02000503040000020004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RK_presentasjonsmal (002)  -  Skrivebeskyttet" id="{9BE93056-D380-4024-87FD-E35D5545BB08}" vid="{6C48E598-B61F-443D-8FEA-A87A1A5FFA6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ommentar xmlns="87bcc093-6a88-45ff-a976-4edd222ac3b1" xsi:nil="true"/>
    <lcf76f155ced4ddcb4097134ff3c332f xmlns="87bcc093-6a88-45ff-a976-4edd222ac3b1">
      <Terms xmlns="http://schemas.microsoft.com/office/infopath/2007/PartnerControls"/>
    </lcf76f155ced4ddcb4097134ff3c332f>
    <TaxCatchAll xmlns="b8d6e8d3-e3ae-4d5e-a76c-28f7a9cf75a5" xsi:nil="true"/>
    <SharedWithUsers xmlns="ef207881-b662-4a86-b051-66075c22b1c4">
      <UserInfo>
        <DisplayName>Siri Antonsen</DisplayName>
        <AccountId>550</AccountId>
        <AccountType/>
      </UserInfo>
      <UserInfo>
        <DisplayName>Hanne Roaldsen</DisplayName>
        <AccountId>136</AccountId>
        <AccountType/>
      </UserInfo>
      <UserInfo>
        <DisplayName>Hilde Thoresen</DisplayName>
        <AccountId>308</AccountId>
        <AccountType/>
      </UserInfo>
      <UserInfo>
        <DisplayName>Sverre Reiten</DisplayName>
        <AccountId>112</AccountId>
        <AccountType/>
      </UserInfo>
      <UserInfo>
        <DisplayName>Eirik Sandberg Ingstad</DisplayName>
        <AccountId>361</AccountId>
        <AccountType/>
      </UserInfo>
      <UserInfo>
        <DisplayName>Kristoffer Lium</DisplayName>
        <AccountId>551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3346EB13862943BC699FE2DAF0FB4B" ma:contentTypeVersion="17" ma:contentTypeDescription="Create a new document." ma:contentTypeScope="" ma:versionID="42b636e1c5d78bb6a828935a06a03012">
  <xsd:schema xmlns:xsd="http://www.w3.org/2001/XMLSchema" xmlns:xs="http://www.w3.org/2001/XMLSchema" xmlns:p="http://schemas.microsoft.com/office/2006/metadata/properties" xmlns:ns2="87bcc093-6a88-45ff-a976-4edd222ac3b1" xmlns:ns3="ef207881-b662-4a86-b051-66075c22b1c4" xmlns:ns4="b8d6e8d3-e3ae-4d5e-a76c-28f7a9cf75a5" targetNamespace="http://schemas.microsoft.com/office/2006/metadata/properties" ma:root="true" ma:fieldsID="b7dc525818ee7451c9bce7ab3b71f900" ns2:_="" ns3:_="" ns4:_="">
    <xsd:import namespace="87bcc093-6a88-45ff-a976-4edd222ac3b1"/>
    <xsd:import namespace="ef207881-b662-4a86-b051-66075c22b1c4"/>
    <xsd:import namespace="b8d6e8d3-e3ae-4d5e-a76c-28f7a9cf75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Kommentar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cc093-6a88-45ff-a976-4edd222ac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Kommentar" ma:index="21" nillable="true" ma:displayName="Kommentar" ma:format="Dropdown" ma:internalName="Kommentar">
      <xsd:simpleType>
        <xsd:union memberTypes="dms:Text">
          <xsd:simpleType>
            <xsd:restriction base="dms:Choice">
              <xsd:enumeration value="Ikke delt"/>
              <xsd:enumeration value="delt"/>
              <xsd:enumeration value="delt og lagret på prod.planlegging"/>
            </xsd:restriction>
          </xsd:simpleType>
        </xsd:un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4e3ee389-e2b7-48d1-87d1-3abfcea7f7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07881-b662-4a86-b051-66075c22b1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6e8d3-e3ae-4d5e-a76c-28f7a9cf75a5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6ea6e77e-2560-4c80-a5c9-57cb21c90810}" ma:internalName="TaxCatchAll" ma:showField="CatchAllData" ma:web="ef207881-b662-4a86-b051-66075c22b1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FB1EE-E357-4D86-9E78-C792DA3945ED}">
  <ds:schemaRefs>
    <ds:schemaRef ds:uri="http://schemas.microsoft.com/office/2006/metadata/properties"/>
    <ds:schemaRef ds:uri="http://www.w3.org/2000/xmlns/"/>
    <ds:schemaRef ds:uri="87bcc093-6a88-45ff-a976-4edd222ac3b1"/>
    <ds:schemaRef ds:uri="http://www.w3.org/2001/XMLSchema-instance"/>
    <ds:schemaRef ds:uri="http://schemas.microsoft.com/office/infopath/2007/PartnerControls"/>
    <ds:schemaRef ds:uri="b8d6e8d3-e3ae-4d5e-a76c-28f7a9cf75a5"/>
    <ds:schemaRef ds:uri="ef207881-b662-4a86-b051-66075c22b1c4"/>
  </ds:schemaRefs>
</ds:datastoreItem>
</file>

<file path=customXml/itemProps2.xml><?xml version="1.0" encoding="utf-8"?>
<ds:datastoreItem xmlns:ds="http://schemas.openxmlformats.org/officeDocument/2006/customXml" ds:itemID="{EDF13235-CA1D-4C04-95DD-166CEE2EAB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1172E4-5DE0-41C9-AA81-EF237D50247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7bcc093-6a88-45ff-a976-4edd222ac3b1"/>
    <ds:schemaRef ds:uri="ef207881-b662-4a86-b051-66075c22b1c4"/>
    <ds:schemaRef ds:uri="b8d6e8d3-e3ae-4d5e-a76c-28f7a9cf75a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ac018-e843-4e14-9e2b-4e0ddac75450}" enabled="0" method="" siteId="{9d2ac018-e843-4e14-9e2b-4e0ddac7545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NRK_presentasjonsmal</Template>
  <TotalTime>0</TotalTime>
  <Words>1041</Words>
  <Application>Microsoft Office PowerPoint</Application>
  <PresentationFormat>Widescreen</PresentationFormat>
  <Paragraphs>159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Calibri Light</vt:lpstr>
      <vt:lpstr>futura-pt</vt:lpstr>
      <vt:lpstr>LFT Etica</vt:lpstr>
      <vt:lpstr>LFT Etica Bk</vt:lpstr>
      <vt:lpstr>LFT Etica SB</vt:lpstr>
      <vt:lpstr>LFTEtica-Book</vt:lpstr>
      <vt:lpstr>LFTEtica-Book</vt:lpstr>
      <vt:lpstr>LFTEtica-ExtraBold</vt:lpstr>
      <vt:lpstr>LFTETICA-SEMIBOLD</vt:lpstr>
      <vt:lpstr>NRK_presentasjonsmal</vt:lpstr>
      <vt:lpstr>Office-tema</vt:lpstr>
      <vt:lpstr>PowerPoint Presentation</vt:lpstr>
      <vt:lpstr>GØY!</vt:lpstr>
      <vt:lpstr>BRA IDEER!</vt:lpstr>
      <vt:lpstr>PowerPoint Presentation</vt:lpstr>
      <vt:lpstr>PowerPoint Presentation</vt:lpstr>
      <vt:lpstr> Hvordan gjøre publikumsopplevelsen på NRK sine eventer bedre, for publikum og NRK? </vt:lpstr>
      <vt:lpstr>PowerPoint Presentation</vt:lpstr>
      <vt:lpstr>  </vt:lpstr>
      <vt:lpstr>Case: MGP-finale i Trondheim Spektrum</vt:lpstr>
      <vt:lpstr>  </vt:lpstr>
      <vt:lpstr>  Visjon: sammen skaper vi et Norge der alle hører til  </vt:lpstr>
      <vt:lpstr>   Visjon: Vi tar miljøhensyn i alle beslutninger Hvordan gi publikum opplevelsen av at NRK-eventer er grønne?  </vt:lpstr>
      <vt:lpstr>Hvordan gjøre publikumsopplevelsen på MGP bedre, for publikum og NRK? Case: MGP-finale i Trondheim Spektrum</vt:lpstr>
      <vt:lpstr>Kontaktpersoner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subject/>
  <dc:creator>Anne Ma Helland</dc:creator>
  <cp:keywords/>
  <dc:description/>
  <cp:lastModifiedBy>Torstein Bolstad</cp:lastModifiedBy>
  <cp:revision>19</cp:revision>
  <cp:lastPrinted>2011-11-11T08:30:33Z</cp:lastPrinted>
  <dcterms:created xsi:type="dcterms:W3CDTF">2022-12-07T13:15:35Z</dcterms:created>
  <dcterms:modified xsi:type="dcterms:W3CDTF">2023-01-16T12:05:36Z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0x010100143346EB13862943BC699FE2DAF0FB4B</vt:lpwstr>
  </property>
  <property fmtid="{D5CDD505-2E9C-101B-9397-08002B2CF9AE}" pid="3" name="MediaServiceImageTags">
    <vt:lpwstr/>
  </property>
</Properties>
</file>